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wdp" ContentType="image/vnd.ms-photo"/>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heme/themeOverride3.xml" ContentType="application/vnd.openxmlformats-officedocument.themeOverr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91"/>
  </p:notesMasterIdLst>
  <p:sldIdLst>
    <p:sldId id="256" r:id="rId2"/>
    <p:sldId id="503" r:id="rId3"/>
    <p:sldId id="504" r:id="rId4"/>
    <p:sldId id="257" r:id="rId5"/>
    <p:sldId id="258" r:id="rId6"/>
    <p:sldId id="397" r:id="rId7"/>
    <p:sldId id="565" r:id="rId8"/>
    <p:sldId id="566" r:id="rId9"/>
    <p:sldId id="396" r:id="rId10"/>
    <p:sldId id="297" r:id="rId11"/>
    <p:sldId id="501" r:id="rId12"/>
    <p:sldId id="293" r:id="rId13"/>
    <p:sldId id="468" r:id="rId14"/>
    <p:sldId id="520" r:id="rId15"/>
    <p:sldId id="525" r:id="rId16"/>
    <p:sldId id="521" r:id="rId17"/>
    <p:sldId id="522" r:id="rId18"/>
    <p:sldId id="526" r:id="rId19"/>
    <p:sldId id="523" r:id="rId20"/>
    <p:sldId id="527" r:id="rId21"/>
    <p:sldId id="528" r:id="rId22"/>
    <p:sldId id="529" r:id="rId23"/>
    <p:sldId id="530" r:id="rId24"/>
    <p:sldId id="531" r:id="rId25"/>
    <p:sldId id="532" r:id="rId26"/>
    <p:sldId id="533" r:id="rId27"/>
    <p:sldId id="534" r:id="rId28"/>
    <p:sldId id="535" r:id="rId29"/>
    <p:sldId id="500" r:id="rId30"/>
    <p:sldId id="469" r:id="rId31"/>
    <p:sldId id="481" r:id="rId32"/>
    <p:sldId id="467" r:id="rId33"/>
    <p:sldId id="506" r:id="rId34"/>
    <p:sldId id="499" r:id="rId35"/>
    <p:sldId id="507" r:id="rId36"/>
    <p:sldId id="505" r:id="rId37"/>
    <p:sldId id="482" r:id="rId38"/>
    <p:sldId id="483" r:id="rId39"/>
    <p:sldId id="484" r:id="rId40"/>
    <p:sldId id="496" r:id="rId41"/>
    <p:sldId id="497" r:id="rId42"/>
    <p:sldId id="498" r:id="rId43"/>
    <p:sldId id="485" r:id="rId44"/>
    <p:sldId id="464" r:id="rId45"/>
    <p:sldId id="493" r:id="rId46"/>
    <p:sldId id="494" r:id="rId47"/>
    <p:sldId id="495" r:id="rId48"/>
    <p:sldId id="313" r:id="rId49"/>
    <p:sldId id="486" r:id="rId50"/>
    <p:sldId id="261" r:id="rId51"/>
    <p:sldId id="466" r:id="rId52"/>
    <p:sldId id="393" r:id="rId53"/>
    <p:sldId id="487" r:id="rId54"/>
    <p:sldId id="488" r:id="rId55"/>
    <p:sldId id="262" r:id="rId56"/>
    <p:sldId id="408" r:id="rId57"/>
    <p:sldId id="490" r:id="rId58"/>
    <p:sldId id="492" r:id="rId59"/>
    <p:sldId id="489" r:id="rId60"/>
    <p:sldId id="491" r:id="rId61"/>
    <p:sldId id="537" r:id="rId62"/>
    <p:sldId id="538" r:id="rId63"/>
    <p:sldId id="561" r:id="rId64"/>
    <p:sldId id="539" r:id="rId65"/>
    <p:sldId id="562" r:id="rId66"/>
    <p:sldId id="540" r:id="rId67"/>
    <p:sldId id="541" r:id="rId68"/>
    <p:sldId id="542" r:id="rId69"/>
    <p:sldId id="543" r:id="rId70"/>
    <p:sldId id="544" r:id="rId71"/>
    <p:sldId id="545" r:id="rId72"/>
    <p:sldId id="546" r:id="rId73"/>
    <p:sldId id="547" r:id="rId74"/>
    <p:sldId id="548" r:id="rId75"/>
    <p:sldId id="549" r:id="rId76"/>
    <p:sldId id="550" r:id="rId77"/>
    <p:sldId id="551" r:id="rId78"/>
    <p:sldId id="552" r:id="rId79"/>
    <p:sldId id="553" r:id="rId80"/>
    <p:sldId id="554" r:id="rId81"/>
    <p:sldId id="555" r:id="rId82"/>
    <p:sldId id="556" r:id="rId83"/>
    <p:sldId id="557" r:id="rId84"/>
    <p:sldId id="558" r:id="rId85"/>
    <p:sldId id="559" r:id="rId86"/>
    <p:sldId id="560" r:id="rId87"/>
    <p:sldId id="563" r:id="rId88"/>
    <p:sldId id="564" r:id="rId89"/>
    <p:sldId id="278" r:id="rId9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641" autoAdjust="0"/>
    <p:restoredTop sz="94701" autoAdjust="0"/>
  </p:normalViewPr>
  <p:slideViewPr>
    <p:cSldViewPr>
      <p:cViewPr varScale="1">
        <p:scale>
          <a:sx n="99" d="100"/>
          <a:sy n="99" d="100"/>
        </p:scale>
        <p:origin x="-690" y="-102"/>
      </p:cViewPr>
      <p:guideLst>
        <p:guide orient="horz" pos="2160"/>
        <p:guide pos="2880"/>
      </p:guideLst>
    </p:cSldViewPr>
  </p:slideViewPr>
  <p:outlineViewPr>
    <p:cViewPr>
      <p:scale>
        <a:sx n="33" d="100"/>
        <a:sy n="33" d="100"/>
      </p:scale>
      <p:origin x="102" y="417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CB0B554D-6A60-4983-8BFD-ABA273AC23CE}" type="datetimeFigureOut">
              <a:rPr lang="zh-CN" altLang="en-US"/>
              <a:pPr>
                <a:defRPr/>
              </a:pPr>
              <a:t>2013-9-10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6EFB58AD-E8EB-4097-9AFF-52766D1AE627}" type="slidenum">
              <a:rPr lang="zh-CN" altLang="en-US"/>
              <a:pPr>
                <a:defRPr/>
              </a:pPr>
              <a:t>‹#›</a:t>
            </a:fld>
            <a:endParaRPr lang="zh-CN" altLang="en-US"/>
          </a:p>
        </p:txBody>
      </p:sp>
    </p:spTree>
    <p:extLst>
      <p:ext uri="{BB962C8B-B14F-4D97-AF65-F5344CB8AC3E}">
        <p14:creationId xmlns:p14="http://schemas.microsoft.com/office/powerpoint/2010/main" xmlns="" val="371747265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C4CB9A9-B988-48D1-8DE7-200A849786A7}" type="slidenum">
              <a:rPr lang="zh-CN" altLang="en-US" smtClean="0"/>
              <a:pPr/>
              <a:t>62</a:t>
            </a:fld>
            <a:endParaRPr lang="zh-CN" altLang="en-US"/>
          </a:p>
        </p:txBody>
      </p:sp>
    </p:spTree>
    <p:extLst>
      <p:ext uri="{BB962C8B-B14F-4D97-AF65-F5344CB8AC3E}">
        <p14:creationId xmlns:p14="http://schemas.microsoft.com/office/powerpoint/2010/main" xmlns="" val="21691408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9"/>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组合 1"/>
          <p:cNvGrpSpPr>
            <a:grpSpLocks/>
          </p:cNvGrpSpPr>
          <p:nvPr/>
        </p:nvGrpSpPr>
        <p:grpSpPr bwMode="auto">
          <a:xfrm>
            <a:off x="-3175" y="4953000"/>
            <a:ext cx="9147175" cy="1911350"/>
            <a:chOff x="-3765" y="4832896"/>
            <a:chExt cx="9147765" cy="2032192"/>
          </a:xfrm>
        </p:grpSpPr>
        <p:sp>
          <p:nvSpPr>
            <p:cNvPr id="6" name="任意多边形 6"/>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任意多边形 7"/>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8"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defRPr smtClean="0">
                <a:solidFill>
                  <a:srgbClr val="FFFFFF"/>
                </a:solidFill>
              </a:defRPr>
            </a:lvl1pPr>
            <a:extLst/>
          </a:lstStyle>
          <a:p>
            <a:pPr>
              <a:defRPr/>
            </a:pPr>
            <a:fld id="{D68BA915-71E0-4C67-B6B0-7DDD57B8BE72}" type="datetimeFigureOut">
              <a:rPr lang="zh-CN" altLang="en-US"/>
              <a:pPr>
                <a:defRPr/>
              </a:pPr>
              <a:t>2013-9-10</a:t>
            </a:fld>
            <a:endParaRPr lang="zh-CN" altLang="en-US"/>
          </a:p>
        </p:txBody>
      </p:sp>
      <p:sp>
        <p:nvSpPr>
          <p:cNvPr id="12" name="页脚占位符 18"/>
          <p:cNvSpPr>
            <a:spLocks noGrp="1"/>
          </p:cNvSpPr>
          <p:nvPr>
            <p:ph type="ftr" sz="quarter" idx="11"/>
          </p:nvPr>
        </p:nvSpPr>
        <p:spPr/>
        <p:txBody>
          <a:bodyPr/>
          <a:lstStyle>
            <a:lvl1pPr>
              <a:defRPr>
                <a:solidFill>
                  <a:schemeClr val="accent1">
                    <a:tint val="20000"/>
                  </a:schemeClr>
                </a:solidFill>
              </a:defRPr>
            </a:lvl1pPr>
            <a:extLst/>
          </a:lstStyle>
          <a:p>
            <a:pPr>
              <a:defRPr/>
            </a:pPr>
            <a:endParaRPr lang="zh-CN" altLang="en-US"/>
          </a:p>
        </p:txBody>
      </p:sp>
      <p:sp>
        <p:nvSpPr>
          <p:cNvPr id="13" name="灯片编号占位符 26"/>
          <p:cNvSpPr>
            <a:spLocks noGrp="1"/>
          </p:cNvSpPr>
          <p:nvPr>
            <p:ph type="sldNum" sz="quarter" idx="12"/>
          </p:nvPr>
        </p:nvSpPr>
        <p:spPr/>
        <p:txBody>
          <a:bodyPr/>
          <a:lstStyle>
            <a:lvl1pPr>
              <a:defRPr smtClean="0">
                <a:solidFill>
                  <a:srgbClr val="FFFFFF"/>
                </a:solidFill>
              </a:defRPr>
            </a:lvl1pPr>
            <a:extLst/>
          </a:lstStyle>
          <a:p>
            <a:pPr>
              <a:defRPr/>
            </a:pPr>
            <a:fld id="{31A640D6-84E9-45DA-BE0E-706B5F6C98B8}" type="slidenum">
              <a:rPr lang="zh-CN" altLang="en-US"/>
              <a:pPr>
                <a:defRPr/>
              </a:pPr>
              <a:t>‹#›</a:t>
            </a:fld>
            <a:endParaRPr lang="zh-CN" altLang="en-US"/>
          </a:p>
        </p:txBody>
      </p:sp>
    </p:spTree>
    <p:extLst>
      <p:ext uri="{BB962C8B-B14F-4D97-AF65-F5344CB8AC3E}">
        <p14:creationId xmlns:p14="http://schemas.microsoft.com/office/powerpoint/2010/main" xmlns="" val="3504987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C661FA8F-7125-475E-BC82-1F3DEC9E5782}" type="datetimeFigureOut">
              <a:rPr lang="zh-CN" altLang="en-US"/>
              <a:pPr>
                <a:defRPr/>
              </a:pPr>
              <a:t>2013-9-10</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C0F40A13-7C7F-4399-B865-0E1050E7E0F1}" type="slidenum">
              <a:rPr lang="zh-CN" altLang="en-US"/>
              <a:pPr>
                <a:defRPr/>
              </a:pPr>
              <a:t>‹#›</a:t>
            </a:fld>
            <a:endParaRPr lang="zh-CN" altLang="en-US"/>
          </a:p>
        </p:txBody>
      </p:sp>
    </p:spTree>
    <p:extLst>
      <p:ext uri="{BB962C8B-B14F-4D97-AF65-F5344CB8AC3E}">
        <p14:creationId xmlns:p14="http://schemas.microsoft.com/office/powerpoint/2010/main" xmlns="" val="27007121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02FA58CA-761C-4E82-BE40-7B500FC4EC5C}" type="datetimeFigureOut">
              <a:rPr lang="zh-CN" altLang="en-US"/>
              <a:pPr>
                <a:defRPr/>
              </a:pPr>
              <a:t>2013-9-10</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1B72A4A7-9444-4D29-8648-D368CF4B14FF}" type="slidenum">
              <a:rPr lang="zh-CN" altLang="en-US"/>
              <a:pPr>
                <a:defRPr/>
              </a:pPr>
              <a:t>‹#›</a:t>
            </a:fld>
            <a:endParaRPr lang="zh-CN" altLang="en-US"/>
          </a:p>
        </p:txBody>
      </p:sp>
    </p:spTree>
    <p:extLst>
      <p:ext uri="{BB962C8B-B14F-4D97-AF65-F5344CB8AC3E}">
        <p14:creationId xmlns:p14="http://schemas.microsoft.com/office/powerpoint/2010/main" xmlns="" val="576034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a:lvl1pPr>
          </a:lstStyle>
          <a:p>
            <a:pPr>
              <a:defRPr/>
            </a:pPr>
            <a:fld id="{C69374AD-7862-4085-B6E6-B58F95ADEED7}" type="datetimeFigureOut">
              <a:rPr lang="zh-CN" altLang="en-US"/>
              <a:pPr>
                <a:defRPr/>
              </a:pPr>
              <a:t>2013-9-10</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188E9120-8ED6-430B-8515-368616BA2CD5}" type="slidenum">
              <a:rPr lang="zh-CN" altLang="en-US"/>
              <a:pPr>
                <a:defRPr/>
              </a:pPr>
              <a:t>‹#›</a:t>
            </a:fld>
            <a:endParaRPr lang="zh-CN" altLang="en-US"/>
          </a:p>
        </p:txBody>
      </p:sp>
    </p:spTree>
    <p:extLst>
      <p:ext uri="{BB962C8B-B14F-4D97-AF65-F5344CB8AC3E}">
        <p14:creationId xmlns:p14="http://schemas.microsoft.com/office/powerpoint/2010/main" xmlns="" val="3049275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6"/>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燕尾形 7"/>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extLst/>
          </a:lstStyle>
          <a:p>
            <a:pPr>
              <a:defRPr/>
            </a:pPr>
            <a:fld id="{EB518902-F90E-4038-B52B-60194AB55394}" type="datetimeFigureOut">
              <a:rPr lang="zh-CN" altLang="en-US"/>
              <a:pPr>
                <a:defRPr/>
              </a:pPr>
              <a:t>2013-9-10</a:t>
            </a:fld>
            <a:endParaRPr lang="zh-CN" altLang="en-US"/>
          </a:p>
        </p:txBody>
      </p:sp>
      <p:sp>
        <p:nvSpPr>
          <p:cNvPr id="7" name="页脚占位符 4"/>
          <p:cNvSpPr>
            <a:spLocks noGrp="1"/>
          </p:cNvSpPr>
          <p:nvPr>
            <p:ph type="ftr" sz="quarter" idx="11"/>
          </p:nvPr>
        </p:nvSpPr>
        <p:spPr/>
        <p:txBody>
          <a:bodyPr/>
          <a:lstStyle>
            <a:lvl1pPr>
              <a:defRPr/>
            </a:lvl1pPr>
            <a:extLst/>
          </a:lstStyle>
          <a:p>
            <a:pPr>
              <a:defRPr/>
            </a:pPr>
            <a:endParaRPr lang="zh-CN" altLang="en-US"/>
          </a:p>
        </p:txBody>
      </p:sp>
      <p:sp>
        <p:nvSpPr>
          <p:cNvPr id="8" name="灯片编号占位符 5"/>
          <p:cNvSpPr>
            <a:spLocks noGrp="1"/>
          </p:cNvSpPr>
          <p:nvPr>
            <p:ph type="sldNum" sz="quarter" idx="12"/>
          </p:nvPr>
        </p:nvSpPr>
        <p:spPr/>
        <p:txBody>
          <a:bodyPr/>
          <a:lstStyle>
            <a:lvl1pPr>
              <a:defRPr/>
            </a:lvl1pPr>
            <a:extLst/>
          </a:lstStyle>
          <a:p>
            <a:pPr>
              <a:defRPr/>
            </a:pPr>
            <a:fld id="{479A0097-81BD-4B63-820C-5380FA4623B4}" type="slidenum">
              <a:rPr lang="zh-CN" altLang="en-US"/>
              <a:pPr>
                <a:defRPr/>
              </a:pPr>
              <a:t>‹#›</a:t>
            </a:fld>
            <a:endParaRPr lang="zh-CN" altLang="en-US"/>
          </a:p>
        </p:txBody>
      </p:sp>
    </p:spTree>
    <p:extLst>
      <p:ext uri="{BB962C8B-B14F-4D97-AF65-F5344CB8AC3E}">
        <p14:creationId xmlns:p14="http://schemas.microsoft.com/office/powerpoint/2010/main" xmlns="" val="3964316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defRPr/>
            </a:lvl1pPr>
            <a:extLst/>
          </a:lstStyle>
          <a:p>
            <a:pPr>
              <a:defRPr/>
            </a:pPr>
            <a:fld id="{809ED41E-558D-41F9-B817-63C5B2034CFE}" type="datetimeFigureOut">
              <a:rPr lang="zh-CN" altLang="en-US"/>
              <a:pPr>
                <a:defRPr/>
              </a:pPr>
              <a:t>2013-9-10</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B6FB6318-CDBB-4ABD-9B30-2E9F676FDEE6}" type="slidenum">
              <a:rPr lang="zh-CN" altLang="en-US"/>
              <a:pPr>
                <a:defRPr/>
              </a:pPr>
              <a:t>‹#›</a:t>
            </a:fld>
            <a:endParaRPr lang="zh-CN" altLang="en-US"/>
          </a:p>
        </p:txBody>
      </p:sp>
    </p:spTree>
    <p:extLst>
      <p:ext uri="{BB962C8B-B14F-4D97-AF65-F5344CB8AC3E}">
        <p14:creationId xmlns:p14="http://schemas.microsoft.com/office/powerpoint/2010/main" xmlns="" val="83905947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defRPr/>
            </a:lvl1pPr>
            <a:extLst/>
          </a:lstStyle>
          <a:p>
            <a:pPr>
              <a:defRPr/>
            </a:pPr>
            <a:fld id="{8AA7CCF5-9513-4044-989E-5F0E30951FB9}" type="datetimeFigureOut">
              <a:rPr lang="zh-CN" altLang="en-US"/>
              <a:pPr>
                <a:defRPr/>
              </a:pPr>
              <a:t>2013-9-10</a:t>
            </a:fld>
            <a:endParaRPr lang="zh-CN" altLang="en-US"/>
          </a:p>
        </p:txBody>
      </p:sp>
      <p:sp>
        <p:nvSpPr>
          <p:cNvPr id="8" name="页脚占位符 7"/>
          <p:cNvSpPr>
            <a:spLocks noGrp="1"/>
          </p:cNvSpPr>
          <p:nvPr>
            <p:ph type="ftr" sz="quarter" idx="11"/>
          </p:nvPr>
        </p:nvSpPr>
        <p:spPr/>
        <p:txBody>
          <a:bodyPr/>
          <a:lstStyle>
            <a:lvl1pPr>
              <a:defRPr/>
            </a:lvl1pPr>
            <a:extLst/>
          </a:lstStyle>
          <a:p>
            <a:pPr>
              <a:defRPr/>
            </a:pPr>
            <a:endParaRPr lang="zh-CN" altLang="en-US"/>
          </a:p>
        </p:txBody>
      </p:sp>
      <p:sp>
        <p:nvSpPr>
          <p:cNvPr id="9" name="灯片编号占位符 8"/>
          <p:cNvSpPr>
            <a:spLocks noGrp="1"/>
          </p:cNvSpPr>
          <p:nvPr>
            <p:ph type="sldNum" sz="quarter" idx="12"/>
          </p:nvPr>
        </p:nvSpPr>
        <p:spPr/>
        <p:txBody>
          <a:bodyPr/>
          <a:lstStyle>
            <a:lvl1pPr>
              <a:defRPr/>
            </a:lvl1pPr>
            <a:extLst/>
          </a:lstStyle>
          <a:p>
            <a:pPr>
              <a:defRPr/>
            </a:pPr>
            <a:fld id="{88504C0F-4CEA-4269-9E01-F040CE634B01}" type="slidenum">
              <a:rPr lang="zh-CN" altLang="en-US"/>
              <a:pPr>
                <a:defRPr/>
              </a:pPr>
              <a:t>‹#›</a:t>
            </a:fld>
            <a:endParaRPr lang="zh-CN" altLang="en-US"/>
          </a:p>
        </p:txBody>
      </p:sp>
    </p:spTree>
    <p:extLst>
      <p:ext uri="{BB962C8B-B14F-4D97-AF65-F5344CB8AC3E}">
        <p14:creationId xmlns:p14="http://schemas.microsoft.com/office/powerpoint/2010/main" xmlns="" val="398673466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extLst/>
          </a:lstStyle>
          <a:p>
            <a:pPr>
              <a:defRPr/>
            </a:pPr>
            <a:fld id="{167A2F05-9D82-46C5-8D3C-1FDE9DBE76E4}" type="datetimeFigureOut">
              <a:rPr lang="zh-CN" altLang="en-US"/>
              <a:pPr>
                <a:defRPr/>
              </a:pPr>
              <a:t>2013-9-10</a:t>
            </a:fld>
            <a:endParaRPr lang="zh-CN" altLang="en-US"/>
          </a:p>
        </p:txBody>
      </p:sp>
      <p:sp>
        <p:nvSpPr>
          <p:cNvPr id="4" name="页脚占位符 3"/>
          <p:cNvSpPr>
            <a:spLocks noGrp="1"/>
          </p:cNvSpPr>
          <p:nvPr>
            <p:ph type="ftr" sz="quarter" idx="11"/>
          </p:nvPr>
        </p:nvSpPr>
        <p:spPr/>
        <p:txBody>
          <a:bodyPr/>
          <a:lstStyle>
            <a:lvl1pPr>
              <a:defRPr/>
            </a:lvl1pPr>
            <a:extLst/>
          </a:lstStyle>
          <a:p>
            <a:pPr>
              <a:defRPr/>
            </a:pPr>
            <a:endParaRPr lang="zh-CN" altLang="en-US"/>
          </a:p>
        </p:txBody>
      </p:sp>
      <p:sp>
        <p:nvSpPr>
          <p:cNvPr id="5" name="灯片编号占位符 4"/>
          <p:cNvSpPr>
            <a:spLocks noGrp="1"/>
          </p:cNvSpPr>
          <p:nvPr>
            <p:ph type="sldNum" sz="quarter" idx="12"/>
          </p:nvPr>
        </p:nvSpPr>
        <p:spPr/>
        <p:txBody>
          <a:bodyPr/>
          <a:lstStyle>
            <a:lvl1pPr>
              <a:defRPr/>
            </a:lvl1pPr>
            <a:extLst/>
          </a:lstStyle>
          <a:p>
            <a:pPr>
              <a:defRPr/>
            </a:pPr>
            <a:fld id="{7C8F2C00-F6C0-4F9C-B7FA-AFDA4B6028F3}" type="slidenum">
              <a:rPr lang="zh-CN" altLang="en-US"/>
              <a:pPr>
                <a:defRPr/>
              </a:pPr>
              <a:t>‹#›</a:t>
            </a:fld>
            <a:endParaRPr lang="zh-CN" altLang="en-US"/>
          </a:p>
        </p:txBody>
      </p:sp>
    </p:spTree>
    <p:extLst>
      <p:ext uri="{BB962C8B-B14F-4D97-AF65-F5344CB8AC3E}">
        <p14:creationId xmlns:p14="http://schemas.microsoft.com/office/powerpoint/2010/main" xmlns="" val="259945951"/>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B0DBA8F8-756D-4394-BB53-71D0060932EA}" type="datetimeFigureOut">
              <a:rPr lang="zh-CN" altLang="en-US"/>
              <a:pPr>
                <a:defRPr/>
              </a:pPr>
              <a:t>2013-9-10</a:t>
            </a:fld>
            <a:endParaRPr lang="zh-CN" altLang="en-US"/>
          </a:p>
        </p:txBody>
      </p:sp>
      <p:sp>
        <p:nvSpPr>
          <p:cNvPr id="3" name="页脚占位符 21"/>
          <p:cNvSpPr>
            <a:spLocks noGrp="1"/>
          </p:cNvSpPr>
          <p:nvPr>
            <p:ph type="ftr" sz="quarter" idx="11"/>
          </p:nvPr>
        </p:nvSpPr>
        <p:spPr/>
        <p:txBody>
          <a:bodyPr/>
          <a:lstStyle>
            <a:lvl1pPr>
              <a:defRPr/>
            </a:lvl1pPr>
          </a:lstStyle>
          <a:p>
            <a:pPr>
              <a:defRPr/>
            </a:pPr>
            <a:endParaRPr lang="zh-CN" altLang="en-US"/>
          </a:p>
        </p:txBody>
      </p:sp>
      <p:sp>
        <p:nvSpPr>
          <p:cNvPr id="4" name="灯片编号占位符 17"/>
          <p:cNvSpPr>
            <a:spLocks noGrp="1"/>
          </p:cNvSpPr>
          <p:nvPr>
            <p:ph type="sldNum" sz="quarter" idx="12"/>
          </p:nvPr>
        </p:nvSpPr>
        <p:spPr/>
        <p:txBody>
          <a:bodyPr/>
          <a:lstStyle>
            <a:lvl1pPr>
              <a:defRPr/>
            </a:lvl1pPr>
          </a:lstStyle>
          <a:p>
            <a:pPr>
              <a:defRPr/>
            </a:pPr>
            <a:fld id="{D942C9A0-765B-4569-A982-2B6B64DE3A3C}" type="slidenum">
              <a:rPr lang="zh-CN" altLang="en-US"/>
              <a:pPr>
                <a:defRPr/>
              </a:pPr>
              <a:t>‹#›</a:t>
            </a:fld>
            <a:endParaRPr lang="zh-CN" altLang="en-US"/>
          </a:p>
        </p:txBody>
      </p:sp>
    </p:spTree>
    <p:extLst>
      <p:ext uri="{BB962C8B-B14F-4D97-AF65-F5344CB8AC3E}">
        <p14:creationId xmlns:p14="http://schemas.microsoft.com/office/powerpoint/2010/main" xmlns="" val="33291619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extLst/>
          </a:lstStyle>
          <a:p>
            <a:pPr>
              <a:defRPr/>
            </a:pPr>
            <a:fld id="{B0BAC97F-12BB-4321-A05E-8BFFF3156837}" type="datetimeFigureOut">
              <a:rPr lang="zh-CN" altLang="en-US"/>
              <a:pPr>
                <a:defRPr/>
              </a:pPr>
              <a:t>2013-9-10</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1E8BB6C9-DF7C-4F72-96D5-93C42ADFE9AA}" type="slidenum">
              <a:rPr lang="zh-CN" altLang="en-US"/>
              <a:pPr>
                <a:defRPr/>
              </a:pPr>
              <a:t>‹#›</a:t>
            </a:fld>
            <a:endParaRPr lang="zh-CN" altLang="en-US"/>
          </a:p>
        </p:txBody>
      </p:sp>
    </p:spTree>
    <p:extLst>
      <p:ext uri="{BB962C8B-B14F-4D97-AF65-F5344CB8AC3E}">
        <p14:creationId xmlns:p14="http://schemas.microsoft.com/office/powerpoint/2010/main" xmlns="" val="2812659010"/>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7"/>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6" name="任意多边形 8"/>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直角三角形 9"/>
          <p:cNvSpPr>
            <a:spLocks/>
          </p:cNvSpPr>
          <p:nvPr/>
        </p:nvSpPr>
        <p:spPr bwMode="auto">
          <a:xfrm>
            <a:off x="-6042" y="5791253"/>
            <a:ext cx="3402314"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11"/>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燕尾形 12"/>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defRPr smtClean="0">
                <a:solidFill>
                  <a:schemeClr val="tx1"/>
                </a:solidFill>
              </a:defRPr>
            </a:lvl1pPr>
            <a:extLst/>
          </a:lstStyle>
          <a:p>
            <a:pPr>
              <a:defRPr/>
            </a:pPr>
            <a:fld id="{A1B81CE8-7BFD-4B3C-89E2-798FB58EF051}" type="datetimeFigureOut">
              <a:rPr lang="zh-CN" altLang="en-US"/>
              <a:pPr>
                <a:defRPr/>
              </a:pPr>
              <a:t>2013-9-10</a:t>
            </a:fld>
            <a:endParaRPr lang="zh-CN" altLang="en-US"/>
          </a:p>
        </p:txBody>
      </p:sp>
      <p:sp>
        <p:nvSpPr>
          <p:cNvPr id="12" name="页脚占位符 5"/>
          <p:cNvSpPr>
            <a:spLocks noGrp="1"/>
          </p:cNvSpPr>
          <p:nvPr>
            <p:ph type="ftr" sz="quarter" idx="11"/>
          </p:nvPr>
        </p:nvSpPr>
        <p:spPr/>
        <p:txBody>
          <a:bodyPr/>
          <a:lstStyle>
            <a:lvl1pPr>
              <a:defRPr>
                <a:solidFill>
                  <a:schemeClr val="tx1"/>
                </a:solidFill>
              </a:defRPr>
            </a:lvl1pPr>
            <a:extLst/>
          </a:lstStyle>
          <a:p>
            <a:pPr>
              <a:defRPr/>
            </a:pPr>
            <a:endParaRPr lang="zh-CN" altLang="en-US"/>
          </a:p>
        </p:txBody>
      </p:sp>
      <p:sp>
        <p:nvSpPr>
          <p:cNvPr id="13" name="灯片编号占位符 6"/>
          <p:cNvSpPr>
            <a:spLocks noGrp="1"/>
          </p:cNvSpPr>
          <p:nvPr>
            <p:ph type="sldNum" sz="quarter" idx="12"/>
          </p:nvPr>
        </p:nvSpPr>
        <p:spPr/>
        <p:txBody>
          <a:bodyPr/>
          <a:lstStyle>
            <a:lvl1pPr>
              <a:defRPr smtClean="0">
                <a:solidFill>
                  <a:schemeClr val="tx1"/>
                </a:solidFill>
              </a:defRPr>
            </a:lvl1pPr>
            <a:extLst/>
          </a:lstStyle>
          <a:p>
            <a:pPr>
              <a:defRPr/>
            </a:pPr>
            <a:fld id="{E234F539-426E-4532-9249-A78979FB1C8C}" type="slidenum">
              <a:rPr lang="zh-CN" altLang="en-US"/>
              <a:pPr>
                <a:defRPr/>
              </a:pPr>
              <a:t>‹#›</a:t>
            </a:fld>
            <a:endParaRPr lang="zh-CN" altLang="en-US"/>
          </a:p>
        </p:txBody>
      </p:sp>
    </p:spTree>
    <p:extLst>
      <p:ext uri="{BB962C8B-B14F-4D97-AF65-F5344CB8AC3E}">
        <p14:creationId xmlns:p14="http://schemas.microsoft.com/office/powerpoint/2010/main" xmlns="" val="1957562138"/>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2" name="任意多边形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smtClean="0">
                <a:solidFill>
                  <a:schemeClr val="tx1"/>
                </a:solidFill>
                <a:latin typeface="+mn-lt"/>
                <a:ea typeface="+mn-ea"/>
              </a:defRPr>
            </a:lvl1pPr>
            <a:extLst/>
          </a:lstStyle>
          <a:p>
            <a:pPr>
              <a:defRPr/>
            </a:pPr>
            <a:fld id="{0BE094C3-C26A-4E9E-BB5A-3465996D6BB6}" type="datetimeFigureOut">
              <a:rPr lang="zh-CN" altLang="en-US"/>
              <a:pPr>
                <a:defRPr/>
              </a:pPr>
              <a:t>2013-9-10</a:t>
            </a:fld>
            <a:endParaRPr lang="zh-CN" altLang="en-US"/>
          </a:p>
        </p:txBody>
      </p:sp>
      <p:sp>
        <p:nvSpPr>
          <p:cNvPr id="22" name="页脚占位符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ea typeface="+mn-ea"/>
              </a:defRPr>
            </a:lvl1pPr>
            <a:extLst/>
          </a:lstStyle>
          <a:p>
            <a:pPr>
              <a:defRPr/>
            </a:pPr>
            <a:endParaRPr lang="zh-CN" altLang="en-US"/>
          </a:p>
        </p:txBody>
      </p:sp>
      <p:sp>
        <p:nvSpPr>
          <p:cNvPr id="18" name="灯片编号占位符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smtClean="0">
                <a:solidFill>
                  <a:schemeClr val="tx1"/>
                </a:solidFill>
                <a:latin typeface="+mn-lt"/>
                <a:ea typeface="+mn-ea"/>
              </a:defRPr>
            </a:lvl1pPr>
            <a:extLst/>
          </a:lstStyle>
          <a:p>
            <a:pPr>
              <a:defRPr/>
            </a:pPr>
            <a:fld id="{C97A723B-064B-42F5-8C13-B2074165893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64" r:id="rId1"/>
    <p:sldLayoutId id="2147483863" r:id="rId2"/>
    <p:sldLayoutId id="2147483865" r:id="rId3"/>
    <p:sldLayoutId id="2147483866" r:id="rId4"/>
    <p:sldLayoutId id="2147483867" r:id="rId5"/>
    <p:sldLayoutId id="2147483868" r:id="rId6"/>
    <p:sldLayoutId id="2147483862" r:id="rId7"/>
    <p:sldLayoutId id="2147483869" r:id="rId8"/>
    <p:sldLayoutId id="2147483870" r:id="rId9"/>
    <p:sldLayoutId id="2147483861" r:id="rId10"/>
    <p:sldLayoutId id="2147483860" r:id="rId11"/>
  </p:sldLayoutIdLst>
  <p:txStyles>
    <p:titleStyle>
      <a:lvl1pPr algn="l" rtl="0" fontAlgn="base">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fontAlgn="base">
        <a:spcBef>
          <a:spcPct val="0"/>
        </a:spcBef>
        <a:spcAft>
          <a:spcPct val="0"/>
        </a:spcAft>
        <a:defRPr sz="4100" b="1">
          <a:solidFill>
            <a:schemeClr val="tx2"/>
          </a:solidFill>
          <a:latin typeface="Lucida Sans Unicode" pitchFamily="34" charset="0"/>
          <a:ea typeface="黑体" pitchFamily="49" charset="-122"/>
        </a:defRPr>
      </a:lvl2pPr>
      <a:lvl3pPr algn="l" rtl="0" fontAlgn="base">
        <a:spcBef>
          <a:spcPct val="0"/>
        </a:spcBef>
        <a:spcAft>
          <a:spcPct val="0"/>
        </a:spcAft>
        <a:defRPr sz="4100" b="1">
          <a:solidFill>
            <a:schemeClr val="tx2"/>
          </a:solidFill>
          <a:latin typeface="Lucida Sans Unicode" pitchFamily="34" charset="0"/>
          <a:ea typeface="黑体" pitchFamily="49" charset="-122"/>
        </a:defRPr>
      </a:lvl3pPr>
      <a:lvl4pPr algn="l" rtl="0" fontAlgn="base">
        <a:spcBef>
          <a:spcPct val="0"/>
        </a:spcBef>
        <a:spcAft>
          <a:spcPct val="0"/>
        </a:spcAft>
        <a:defRPr sz="4100" b="1">
          <a:solidFill>
            <a:schemeClr val="tx2"/>
          </a:solidFill>
          <a:latin typeface="Lucida Sans Unicode" pitchFamily="34" charset="0"/>
          <a:ea typeface="黑体" pitchFamily="49" charset="-122"/>
        </a:defRPr>
      </a:lvl4pPr>
      <a:lvl5pPr algn="l" rtl="0" fontAlgn="base">
        <a:spcBef>
          <a:spcPct val="0"/>
        </a:spcBef>
        <a:spcAft>
          <a:spcPct val="0"/>
        </a:spcAft>
        <a:defRPr sz="4100" b="1">
          <a:solidFill>
            <a:schemeClr val="tx2"/>
          </a:solidFill>
          <a:latin typeface="Lucida Sans Unicode" pitchFamily="34" charset="0"/>
          <a:ea typeface="黑体" pitchFamily="49" charset="-122"/>
        </a:defRPr>
      </a:lvl5pPr>
      <a:lvl6pPr marL="457200" algn="l" rtl="0" fontAlgn="base">
        <a:spcBef>
          <a:spcPct val="0"/>
        </a:spcBef>
        <a:spcAft>
          <a:spcPct val="0"/>
        </a:spcAft>
        <a:defRPr sz="4100" b="1">
          <a:solidFill>
            <a:schemeClr val="tx2"/>
          </a:solidFill>
          <a:latin typeface="Lucida Sans Unicode" pitchFamily="34" charset="0"/>
          <a:ea typeface="黑体" pitchFamily="49" charset="-122"/>
        </a:defRPr>
      </a:lvl6pPr>
      <a:lvl7pPr marL="914400" algn="l" rtl="0" fontAlgn="base">
        <a:spcBef>
          <a:spcPct val="0"/>
        </a:spcBef>
        <a:spcAft>
          <a:spcPct val="0"/>
        </a:spcAft>
        <a:defRPr sz="4100" b="1">
          <a:solidFill>
            <a:schemeClr val="tx2"/>
          </a:solidFill>
          <a:latin typeface="Lucida Sans Unicode" pitchFamily="34" charset="0"/>
          <a:ea typeface="黑体" pitchFamily="49" charset="-122"/>
        </a:defRPr>
      </a:lvl7pPr>
      <a:lvl8pPr marL="1371600" algn="l" rtl="0" fontAlgn="base">
        <a:spcBef>
          <a:spcPct val="0"/>
        </a:spcBef>
        <a:spcAft>
          <a:spcPct val="0"/>
        </a:spcAft>
        <a:defRPr sz="4100" b="1">
          <a:solidFill>
            <a:schemeClr val="tx2"/>
          </a:solidFill>
          <a:latin typeface="Lucida Sans Unicode" pitchFamily="34" charset="0"/>
          <a:ea typeface="黑体" pitchFamily="49" charset="-122"/>
        </a:defRPr>
      </a:lvl8pPr>
      <a:lvl9pPr marL="1828800" algn="l" rtl="0" fontAlgn="base">
        <a:spcBef>
          <a:spcPct val="0"/>
        </a:spcBef>
        <a:spcAft>
          <a:spcPct val="0"/>
        </a:spcAft>
        <a:defRPr sz="4100" b="1">
          <a:solidFill>
            <a:schemeClr val="tx2"/>
          </a:solidFill>
          <a:latin typeface="Lucida Sans Unicode" pitchFamily="34" charset="0"/>
          <a:ea typeface="黑体" pitchFamily="49" charset="-122"/>
        </a:defRPr>
      </a:lvl9pPr>
      <a:extLst/>
    </p:titleStyle>
    <p:body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7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27584" y="1988840"/>
            <a:ext cx="7776864" cy="1470025"/>
          </a:xfrm>
        </p:spPr>
        <p:txBody>
          <a:bodyPr>
            <a:noAutofit/>
          </a:bodyPr>
          <a:lstStyle/>
          <a:p>
            <a:pPr algn="ctr" fontAlgn="auto">
              <a:spcAft>
                <a:spcPts val="0"/>
              </a:spcAft>
              <a:defRPr/>
            </a:pPr>
            <a:r>
              <a:rPr lang="zh-CN" altLang="en-US" sz="4400" b="0" dirty="0" smtClean="0">
                <a:effectLst>
                  <a:outerShdw blurRad="38100" dist="38100" dir="2700000" algn="tl">
                    <a:srgbClr val="000000">
                      <a:alpha val="43137"/>
                    </a:srgbClr>
                  </a:outerShdw>
                </a:effectLst>
              </a:rPr>
              <a:t>大型港口</a:t>
            </a:r>
            <a:r>
              <a:rPr lang="zh-CN" altLang="zh-CN" sz="4400" b="0" dirty="0" smtClean="0">
                <a:effectLst>
                  <a:outerShdw blurRad="38100" dist="38100" dir="2700000" algn="tl">
                    <a:srgbClr val="000000">
                      <a:alpha val="43137"/>
                    </a:srgbClr>
                  </a:outerShdw>
                </a:effectLst>
              </a:rPr>
              <a:t>起重机</a:t>
            </a:r>
            <a:r>
              <a:rPr lang="zh-CN" altLang="en-US" sz="4400" b="0" dirty="0" smtClean="0">
                <a:effectLst>
                  <a:outerShdw blurRad="38100" dist="38100" dir="2700000" algn="tl">
                    <a:srgbClr val="000000">
                      <a:alpha val="43137"/>
                    </a:srgbClr>
                  </a:outerShdw>
                </a:effectLst>
              </a:rPr>
              <a:t>运行安全预警与健康预报系统研究进展</a:t>
            </a:r>
            <a:endParaRPr lang="zh-CN" altLang="en-US" sz="4400" b="0" dirty="0">
              <a:effectLst>
                <a:outerShdw blurRad="38100" dist="38100" dir="2700000" algn="tl">
                  <a:srgbClr val="000000">
                    <a:alpha val="43137"/>
                  </a:srgbClr>
                </a:outerShdw>
              </a:effectLst>
            </a:endParaRPr>
          </a:p>
        </p:txBody>
      </p:sp>
      <p:pic>
        <p:nvPicPr>
          <p:cNvPr id="14339"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19075" y="206375"/>
            <a:ext cx="4929188"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副标题 2"/>
          <p:cNvSpPr txBox="1">
            <a:spLocks/>
          </p:cNvSpPr>
          <p:nvPr/>
        </p:nvSpPr>
        <p:spPr>
          <a:xfrm>
            <a:off x="2587625" y="4503738"/>
            <a:ext cx="4071938" cy="581025"/>
          </a:xfrm>
          <a:prstGeom prst="rect">
            <a:avLst/>
          </a:prstGeom>
        </p:spPr>
        <p:txBody>
          <a:bodyPr lIns="45720" rIns="45720">
            <a:normAutofit/>
          </a:bodyPr>
          <a:lstStyle>
            <a:lvl1pPr>
              <a:defRPr>
                <a:solidFill>
                  <a:schemeClr val="tx1"/>
                </a:solidFill>
                <a:latin typeface="Lucida Sans Unicode" pitchFamily="34" charset="0"/>
                <a:ea typeface="黑体" pitchFamily="49" charset="-122"/>
              </a:defRPr>
            </a:lvl1pPr>
            <a:lvl2pPr marL="742950" indent="-285750">
              <a:defRPr>
                <a:solidFill>
                  <a:schemeClr val="tx1"/>
                </a:solidFill>
                <a:latin typeface="Lucida Sans Unicode" pitchFamily="34" charset="0"/>
                <a:ea typeface="黑体" pitchFamily="49" charset="-122"/>
              </a:defRPr>
            </a:lvl2pPr>
            <a:lvl3pPr marL="1143000" indent="-228600">
              <a:defRPr>
                <a:solidFill>
                  <a:schemeClr val="tx1"/>
                </a:solidFill>
                <a:latin typeface="Lucida Sans Unicode" pitchFamily="34" charset="0"/>
                <a:ea typeface="黑体" pitchFamily="49" charset="-122"/>
              </a:defRPr>
            </a:lvl3pPr>
            <a:lvl4pPr marL="1600200" indent="-228600">
              <a:defRPr>
                <a:solidFill>
                  <a:schemeClr val="tx1"/>
                </a:solidFill>
                <a:latin typeface="Lucida Sans Unicode" pitchFamily="34" charset="0"/>
                <a:ea typeface="黑体" pitchFamily="49" charset="-122"/>
              </a:defRPr>
            </a:lvl4pPr>
            <a:lvl5pPr marL="2057400" indent="-228600">
              <a:defRPr>
                <a:solidFill>
                  <a:schemeClr val="tx1"/>
                </a:solidFill>
                <a:latin typeface="Lucida Sans Unicode" pitchFamily="34" charset="0"/>
                <a:ea typeface="黑体" pitchFamily="49" charset="-122"/>
              </a:defRPr>
            </a:lvl5pPr>
            <a:lvl6pPr marL="2514600" indent="-228600" fontAlgn="base">
              <a:spcBef>
                <a:spcPct val="0"/>
              </a:spcBef>
              <a:spcAft>
                <a:spcPct val="0"/>
              </a:spcAft>
              <a:defRPr>
                <a:solidFill>
                  <a:schemeClr val="tx1"/>
                </a:solidFill>
                <a:latin typeface="Lucida Sans Unicode" pitchFamily="34" charset="0"/>
                <a:ea typeface="黑体" pitchFamily="49" charset="-122"/>
              </a:defRPr>
            </a:lvl6pPr>
            <a:lvl7pPr marL="2971800" indent="-228600" fontAlgn="base">
              <a:spcBef>
                <a:spcPct val="0"/>
              </a:spcBef>
              <a:spcAft>
                <a:spcPct val="0"/>
              </a:spcAft>
              <a:defRPr>
                <a:solidFill>
                  <a:schemeClr val="tx1"/>
                </a:solidFill>
                <a:latin typeface="Lucida Sans Unicode" pitchFamily="34" charset="0"/>
                <a:ea typeface="黑体" pitchFamily="49" charset="-122"/>
              </a:defRPr>
            </a:lvl7pPr>
            <a:lvl8pPr marL="3429000" indent="-228600" fontAlgn="base">
              <a:spcBef>
                <a:spcPct val="0"/>
              </a:spcBef>
              <a:spcAft>
                <a:spcPct val="0"/>
              </a:spcAft>
              <a:defRPr>
                <a:solidFill>
                  <a:schemeClr val="tx1"/>
                </a:solidFill>
                <a:latin typeface="Lucida Sans Unicode" pitchFamily="34" charset="0"/>
                <a:ea typeface="黑体" pitchFamily="49" charset="-122"/>
              </a:defRPr>
            </a:lvl8pPr>
            <a:lvl9pPr marL="3886200" indent="-228600" fontAlgn="base">
              <a:spcBef>
                <a:spcPct val="0"/>
              </a:spcBef>
              <a:spcAft>
                <a:spcPct val="0"/>
              </a:spcAft>
              <a:defRPr>
                <a:solidFill>
                  <a:schemeClr val="tx1"/>
                </a:solidFill>
                <a:latin typeface="Lucida Sans Unicode" pitchFamily="34" charset="0"/>
                <a:ea typeface="黑体" pitchFamily="49" charset="-122"/>
              </a:defRPr>
            </a:lvl9pPr>
          </a:lstStyle>
          <a:p>
            <a:pPr algn="ctr">
              <a:spcBef>
                <a:spcPts val="400"/>
              </a:spcBef>
              <a:buClr>
                <a:schemeClr val="accent1"/>
              </a:buClr>
              <a:buSzPct val="68000"/>
              <a:buFont typeface="Wingdings 3" pitchFamily="18" charset="2"/>
              <a:buNone/>
            </a:pPr>
            <a:r>
              <a:rPr lang="zh-CN" altLang="en-US" sz="2700" dirty="0">
                <a:effectLst>
                  <a:outerShdw blurRad="38100" dist="38100" dir="2700000" algn="tl">
                    <a:srgbClr val="C0C0C0"/>
                  </a:outerShdw>
                </a:effectLst>
              </a:rPr>
              <a:t>报告人</a:t>
            </a:r>
            <a:r>
              <a:rPr lang="zh-CN" altLang="en-US" sz="2700" dirty="0" smtClean="0">
                <a:effectLst>
                  <a:outerShdw blurRad="38100" dist="38100" dir="2700000" algn="tl">
                    <a:srgbClr val="C0C0C0"/>
                  </a:outerShdw>
                </a:effectLst>
              </a:rPr>
              <a:t>：丁克勤</a:t>
            </a:r>
            <a:endParaRPr lang="zh-CN" altLang="en-US" sz="2700" dirty="0">
              <a:effectLst>
                <a:outerShdw blurRad="38100" dist="38100" dir="2700000" algn="tl">
                  <a:srgbClr val="C0C0C0"/>
                </a:outerShdw>
              </a:effectLst>
            </a:endParaRPr>
          </a:p>
        </p:txBody>
      </p:sp>
      <p:sp>
        <p:nvSpPr>
          <p:cNvPr id="5" name="副标题 2"/>
          <p:cNvSpPr txBox="1">
            <a:spLocks/>
          </p:cNvSpPr>
          <p:nvPr/>
        </p:nvSpPr>
        <p:spPr>
          <a:xfrm>
            <a:off x="2555776" y="5584279"/>
            <a:ext cx="4071938" cy="581025"/>
          </a:xfrm>
          <a:prstGeom prst="rect">
            <a:avLst/>
          </a:prstGeom>
        </p:spPr>
        <p:txBody>
          <a:bodyPr lIns="45720" rIns="45720">
            <a:normAutofit/>
          </a:bodyPr>
          <a:lstStyle>
            <a:lvl1pPr>
              <a:defRPr>
                <a:solidFill>
                  <a:schemeClr val="tx1"/>
                </a:solidFill>
                <a:latin typeface="Lucida Sans Unicode" pitchFamily="34" charset="0"/>
                <a:ea typeface="黑体" pitchFamily="49" charset="-122"/>
              </a:defRPr>
            </a:lvl1pPr>
            <a:lvl2pPr marL="742950" indent="-285750">
              <a:defRPr>
                <a:solidFill>
                  <a:schemeClr val="tx1"/>
                </a:solidFill>
                <a:latin typeface="Lucida Sans Unicode" pitchFamily="34" charset="0"/>
                <a:ea typeface="黑体" pitchFamily="49" charset="-122"/>
              </a:defRPr>
            </a:lvl2pPr>
            <a:lvl3pPr marL="1143000" indent="-228600">
              <a:defRPr>
                <a:solidFill>
                  <a:schemeClr val="tx1"/>
                </a:solidFill>
                <a:latin typeface="Lucida Sans Unicode" pitchFamily="34" charset="0"/>
                <a:ea typeface="黑体" pitchFamily="49" charset="-122"/>
              </a:defRPr>
            </a:lvl3pPr>
            <a:lvl4pPr marL="1600200" indent="-228600">
              <a:defRPr>
                <a:solidFill>
                  <a:schemeClr val="tx1"/>
                </a:solidFill>
                <a:latin typeface="Lucida Sans Unicode" pitchFamily="34" charset="0"/>
                <a:ea typeface="黑体" pitchFamily="49" charset="-122"/>
              </a:defRPr>
            </a:lvl4pPr>
            <a:lvl5pPr marL="2057400" indent="-228600">
              <a:defRPr>
                <a:solidFill>
                  <a:schemeClr val="tx1"/>
                </a:solidFill>
                <a:latin typeface="Lucida Sans Unicode" pitchFamily="34" charset="0"/>
                <a:ea typeface="黑体" pitchFamily="49" charset="-122"/>
              </a:defRPr>
            </a:lvl5pPr>
            <a:lvl6pPr marL="2514600" indent="-228600" fontAlgn="base">
              <a:spcBef>
                <a:spcPct val="0"/>
              </a:spcBef>
              <a:spcAft>
                <a:spcPct val="0"/>
              </a:spcAft>
              <a:defRPr>
                <a:solidFill>
                  <a:schemeClr val="tx1"/>
                </a:solidFill>
                <a:latin typeface="Lucida Sans Unicode" pitchFamily="34" charset="0"/>
                <a:ea typeface="黑体" pitchFamily="49" charset="-122"/>
              </a:defRPr>
            </a:lvl6pPr>
            <a:lvl7pPr marL="2971800" indent="-228600" fontAlgn="base">
              <a:spcBef>
                <a:spcPct val="0"/>
              </a:spcBef>
              <a:spcAft>
                <a:spcPct val="0"/>
              </a:spcAft>
              <a:defRPr>
                <a:solidFill>
                  <a:schemeClr val="tx1"/>
                </a:solidFill>
                <a:latin typeface="Lucida Sans Unicode" pitchFamily="34" charset="0"/>
                <a:ea typeface="黑体" pitchFamily="49" charset="-122"/>
              </a:defRPr>
            </a:lvl7pPr>
            <a:lvl8pPr marL="3429000" indent="-228600" fontAlgn="base">
              <a:spcBef>
                <a:spcPct val="0"/>
              </a:spcBef>
              <a:spcAft>
                <a:spcPct val="0"/>
              </a:spcAft>
              <a:defRPr>
                <a:solidFill>
                  <a:schemeClr val="tx1"/>
                </a:solidFill>
                <a:latin typeface="Lucida Sans Unicode" pitchFamily="34" charset="0"/>
                <a:ea typeface="黑体" pitchFamily="49" charset="-122"/>
              </a:defRPr>
            </a:lvl8pPr>
            <a:lvl9pPr marL="3886200" indent="-228600" fontAlgn="base">
              <a:spcBef>
                <a:spcPct val="0"/>
              </a:spcBef>
              <a:spcAft>
                <a:spcPct val="0"/>
              </a:spcAft>
              <a:defRPr>
                <a:solidFill>
                  <a:schemeClr val="tx1"/>
                </a:solidFill>
                <a:latin typeface="Lucida Sans Unicode" pitchFamily="34" charset="0"/>
                <a:ea typeface="黑体" pitchFamily="49" charset="-122"/>
              </a:defRPr>
            </a:lvl9pPr>
          </a:lstStyle>
          <a:p>
            <a:pPr algn="ctr">
              <a:spcBef>
                <a:spcPts val="400"/>
              </a:spcBef>
              <a:buClr>
                <a:schemeClr val="accent1"/>
              </a:buClr>
              <a:buSzPct val="68000"/>
              <a:buFont typeface="Wingdings 3" pitchFamily="18" charset="2"/>
              <a:buNone/>
            </a:pPr>
            <a:r>
              <a:rPr lang="en-US" altLang="zh-CN" sz="2000" b="1" dirty="0" smtClean="0">
                <a:solidFill>
                  <a:schemeClr val="bg1"/>
                </a:solidFill>
                <a:effectLst>
                  <a:outerShdw blurRad="38100" dist="38100" dir="2700000" algn="tl">
                    <a:srgbClr val="C0C0C0"/>
                  </a:outerShdw>
                </a:effectLst>
                <a:latin typeface="+mj-ea"/>
                <a:ea typeface="+mj-ea"/>
              </a:rPr>
              <a:t>2013.9.12  </a:t>
            </a:r>
            <a:r>
              <a:rPr lang="zh-CN" altLang="en-US" sz="2000" b="1" dirty="0" smtClean="0">
                <a:solidFill>
                  <a:schemeClr val="bg1"/>
                </a:solidFill>
                <a:effectLst>
                  <a:outerShdw blurRad="38100" dist="38100" dir="2700000" algn="tl">
                    <a:srgbClr val="C0C0C0"/>
                  </a:outerShdw>
                </a:effectLst>
                <a:latin typeface="+mj-ea"/>
                <a:ea typeface="+mj-ea"/>
              </a:rPr>
              <a:t>青岛</a:t>
            </a:r>
            <a:endParaRPr lang="zh-CN" altLang="en-US" sz="2000" b="1" dirty="0">
              <a:solidFill>
                <a:schemeClr val="bg1"/>
              </a:solidFill>
              <a:effectLst>
                <a:outerShdw blurRad="38100" dist="38100" dir="2700000" algn="tl">
                  <a:srgbClr val="C0C0C0"/>
                </a:outerShdw>
              </a:effectLst>
              <a:latin typeface="+mj-ea"/>
              <a:ea typeface="+mj-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内容占位符 1"/>
          <p:cNvSpPr>
            <a:spLocks noGrp="1"/>
          </p:cNvSpPr>
          <p:nvPr>
            <p:ph idx="1"/>
          </p:nvPr>
        </p:nvSpPr>
        <p:spPr/>
        <p:txBody>
          <a:bodyPr/>
          <a:lstStyle/>
          <a:p>
            <a:r>
              <a:rPr lang="zh-CN" altLang="en-US" smtClean="0"/>
              <a:t>门座式起重机</a:t>
            </a:r>
            <a:endParaRPr lang="en-US" altLang="zh-CN" smtClean="0"/>
          </a:p>
          <a:p>
            <a:endParaRPr lang="zh-CN" altLang="en-US" smtClean="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35150" y="1989138"/>
            <a:ext cx="5905500" cy="4467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内容占位符 1"/>
          <p:cNvSpPr>
            <a:spLocks noGrp="1"/>
          </p:cNvSpPr>
          <p:nvPr>
            <p:ph idx="4294967295"/>
          </p:nvPr>
        </p:nvSpPr>
        <p:spPr/>
        <p:txBody>
          <a:bodyPr/>
          <a:lstStyle/>
          <a:p>
            <a:r>
              <a:rPr lang="zh-CN" altLang="en-US" smtClean="0"/>
              <a:t>岸边式集装箱起重机</a:t>
            </a:r>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a:p>
            <a:endParaRPr lang="zh-CN" altLang="en-US" smtClean="0"/>
          </a:p>
          <a:p>
            <a:endParaRPr lang="zh-CN" altLang="en-US" smtClean="0"/>
          </a:p>
        </p:txBody>
      </p:sp>
      <p:pic>
        <p:nvPicPr>
          <p:cNvPr id="72707" name="Picture 6" descr="图片10"/>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87450" y="2276475"/>
            <a:ext cx="7129463" cy="3905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内容占位符 1"/>
          <p:cNvSpPr>
            <a:spLocks noGrp="1"/>
          </p:cNvSpPr>
          <p:nvPr>
            <p:ph idx="1"/>
          </p:nvPr>
        </p:nvSpPr>
        <p:spPr/>
        <p:txBody>
          <a:bodyPr/>
          <a:lstStyle/>
          <a:p>
            <a:r>
              <a:rPr lang="zh-CN" altLang="en-US" smtClean="0"/>
              <a:t>轮胎式集装箱门式起重机</a:t>
            </a:r>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76375" y="2205038"/>
            <a:ext cx="6335713" cy="411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pPr fontAlgn="auto">
              <a:spcAft>
                <a:spcPts val="0"/>
              </a:spcAft>
              <a:defRPr/>
            </a:pPr>
            <a:r>
              <a:rPr lang="zh-CN" altLang="en-US" dirty="0"/>
              <a:t>二、</a:t>
            </a:r>
            <a:r>
              <a:rPr lang="zh-CN" altLang="en-US" dirty="0" smtClean="0"/>
              <a:t>港机存在的问题与面临的挑战</a:t>
            </a:r>
            <a:endParaRPr lang="zh-CN" altLang="en-US" dirty="0"/>
          </a:p>
        </p:txBody>
      </p:sp>
      <p:sp>
        <p:nvSpPr>
          <p:cNvPr id="23554" name="内容占位符 3"/>
          <p:cNvSpPr>
            <a:spLocks noGrp="1"/>
          </p:cNvSpPr>
          <p:nvPr>
            <p:ph idx="1"/>
          </p:nvPr>
        </p:nvSpPr>
        <p:spPr/>
        <p:txBody>
          <a:bodyPr/>
          <a:lstStyle/>
          <a:p>
            <a:pPr>
              <a:lnSpc>
                <a:spcPct val="150000"/>
              </a:lnSpc>
            </a:pPr>
            <a:r>
              <a:rPr lang="en-US" altLang="zh-CN" sz="2400" dirty="0" smtClean="0"/>
              <a:t>2.1 </a:t>
            </a:r>
            <a:r>
              <a:rPr lang="zh-CN" altLang="en-US" sz="2400" dirty="0" smtClean="0"/>
              <a:t>港机的基本组成</a:t>
            </a:r>
            <a:endParaRPr lang="en-US" altLang="zh-CN" sz="2400" dirty="0" smtClean="0"/>
          </a:p>
          <a:p>
            <a:pPr>
              <a:lnSpc>
                <a:spcPct val="150000"/>
              </a:lnSpc>
            </a:pPr>
            <a:r>
              <a:rPr lang="en-US" altLang="zh-CN" sz="2400" dirty="0" smtClean="0"/>
              <a:t>2.2 </a:t>
            </a:r>
            <a:r>
              <a:rPr lang="zh-CN" altLang="en-US" sz="2400" dirty="0" smtClean="0"/>
              <a:t>港机运行过程中</a:t>
            </a:r>
            <a:r>
              <a:rPr lang="zh-CN" altLang="en-US" sz="2400" dirty="0"/>
              <a:t>存在的问题</a:t>
            </a:r>
            <a:endParaRPr lang="en-US" altLang="zh-CN" sz="2400" dirty="0" smtClean="0"/>
          </a:p>
          <a:p>
            <a:pPr>
              <a:lnSpc>
                <a:spcPct val="150000"/>
              </a:lnSpc>
            </a:pPr>
            <a:r>
              <a:rPr lang="en-US" altLang="zh-CN" sz="2400" dirty="0" smtClean="0"/>
              <a:t>2.3 </a:t>
            </a:r>
            <a:r>
              <a:rPr lang="zh-CN" altLang="en-US" sz="2400" dirty="0" smtClean="0"/>
              <a:t>港机检测监测与预警预报技术存</a:t>
            </a:r>
            <a:r>
              <a:rPr lang="zh-CN" altLang="en-US" sz="2400" dirty="0"/>
              <a:t>在的问</a:t>
            </a:r>
            <a:r>
              <a:rPr lang="zh-CN" altLang="en-US" sz="2400" dirty="0" smtClean="0"/>
              <a:t>题</a:t>
            </a:r>
            <a:endParaRPr lang="en-US" altLang="zh-CN" sz="2400" dirty="0" smtClean="0"/>
          </a:p>
          <a:p>
            <a:pPr>
              <a:lnSpc>
                <a:spcPct val="150000"/>
              </a:lnSpc>
            </a:pPr>
            <a:r>
              <a:rPr lang="en-US" altLang="zh-CN" sz="2400" dirty="0" smtClean="0"/>
              <a:t>2.4 </a:t>
            </a:r>
            <a:r>
              <a:rPr lang="zh-CN" altLang="en-US" sz="2400" dirty="0" smtClean="0"/>
              <a:t>港机发展面临的形势与挑战</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11560" y="620688"/>
            <a:ext cx="7920880" cy="5760640"/>
          </a:xfrm>
        </p:spPr>
        <p:txBody>
          <a:bodyPr>
            <a:normAutofit/>
          </a:bodyPr>
          <a:lstStyle/>
          <a:p>
            <a:pPr marL="109537" indent="0">
              <a:lnSpc>
                <a:spcPct val="150000"/>
              </a:lnSpc>
              <a:buNone/>
            </a:pPr>
            <a:r>
              <a:rPr lang="en-US" altLang="zh-CN" sz="2400" b="1" dirty="0" smtClean="0"/>
              <a:t>2.1 </a:t>
            </a:r>
            <a:r>
              <a:rPr lang="zh-CN" altLang="en-US" sz="2400" b="1" dirty="0" smtClean="0"/>
              <a:t>港</a:t>
            </a:r>
            <a:r>
              <a:rPr lang="zh-CN" altLang="zh-CN" sz="2400" b="1" dirty="0" smtClean="0"/>
              <a:t>机</a:t>
            </a:r>
            <a:r>
              <a:rPr lang="zh-CN" altLang="en-US" sz="2400" b="1" dirty="0"/>
              <a:t>的基本组</a:t>
            </a:r>
            <a:r>
              <a:rPr lang="zh-CN" altLang="en-US" sz="2400" b="1" dirty="0" smtClean="0"/>
              <a:t>成</a:t>
            </a:r>
            <a:endParaRPr lang="en-US" altLang="zh-CN" sz="2400" b="1" dirty="0" smtClean="0"/>
          </a:p>
          <a:p>
            <a:pPr>
              <a:lnSpc>
                <a:spcPct val="150000"/>
              </a:lnSpc>
            </a:pPr>
            <a:r>
              <a:rPr lang="zh-CN" altLang="en-US" sz="2400" dirty="0" smtClean="0"/>
              <a:t>主要机构</a:t>
            </a:r>
            <a:endParaRPr lang="en-US" altLang="zh-CN" sz="2400" dirty="0" smtClean="0"/>
          </a:p>
          <a:p>
            <a:pPr lvl="1">
              <a:lnSpc>
                <a:spcPct val="150000"/>
              </a:lnSpc>
            </a:pPr>
            <a:r>
              <a:rPr lang="zh-CN" altLang="en-US" sz="2400" dirty="0" smtClean="0"/>
              <a:t>起</a:t>
            </a:r>
            <a:r>
              <a:rPr lang="zh-CN" altLang="en-US" sz="2400" dirty="0"/>
              <a:t>升机</a:t>
            </a:r>
            <a:r>
              <a:rPr lang="zh-CN" altLang="en-US" sz="2400" dirty="0" smtClean="0"/>
              <a:t>构</a:t>
            </a:r>
            <a:endParaRPr lang="en-US" altLang="zh-CN" sz="2400" dirty="0" smtClean="0"/>
          </a:p>
          <a:p>
            <a:pPr lvl="2">
              <a:lnSpc>
                <a:spcPct val="150000"/>
              </a:lnSpc>
            </a:pPr>
            <a:r>
              <a:rPr lang="zh-CN" altLang="en-US" sz="2200" dirty="0"/>
              <a:t>动</a:t>
            </a:r>
            <a:r>
              <a:rPr lang="zh-CN" altLang="en-US" sz="2200" dirty="0" smtClean="0"/>
              <a:t>力驱动装置，传动装置，取物装置，辅助装置，制动装置，钢丝绳卷绕系统</a:t>
            </a:r>
            <a:endParaRPr lang="en-US" altLang="zh-CN" sz="2200" dirty="0"/>
          </a:p>
          <a:p>
            <a:pPr lvl="1">
              <a:lnSpc>
                <a:spcPct val="150000"/>
              </a:lnSpc>
            </a:pPr>
            <a:r>
              <a:rPr lang="zh-CN" altLang="en-US" sz="2400" dirty="0" smtClean="0"/>
              <a:t>变</a:t>
            </a:r>
            <a:r>
              <a:rPr lang="zh-CN" altLang="en-US" sz="2400" dirty="0"/>
              <a:t>幅机</a:t>
            </a:r>
            <a:r>
              <a:rPr lang="zh-CN" altLang="en-US" sz="2400" dirty="0" smtClean="0"/>
              <a:t>构</a:t>
            </a:r>
            <a:endParaRPr lang="en-US" altLang="zh-CN" sz="2400" dirty="0" smtClean="0"/>
          </a:p>
          <a:p>
            <a:pPr lvl="2">
              <a:lnSpc>
                <a:spcPct val="150000"/>
              </a:lnSpc>
            </a:pPr>
            <a:r>
              <a:rPr lang="zh-CN" altLang="en-US" sz="2200" dirty="0"/>
              <a:t>驱</a:t>
            </a:r>
            <a:r>
              <a:rPr lang="zh-CN" altLang="en-US" sz="2200" dirty="0" smtClean="0"/>
              <a:t>动装置，传动装置，制动装置，摇动臂架，安全辅助装置</a:t>
            </a:r>
            <a:endParaRPr lang="en-US" altLang="zh-CN" sz="2200" dirty="0"/>
          </a:p>
          <a:p>
            <a:pPr lvl="1">
              <a:lnSpc>
                <a:spcPct val="150000"/>
              </a:lnSpc>
            </a:pPr>
            <a:endParaRPr lang="en-US" altLang="zh-CN" sz="2400" dirty="0" smtClean="0"/>
          </a:p>
          <a:p>
            <a:pPr lvl="1"/>
            <a:endParaRPr lang="en-US" altLang="zh-CN" dirty="0" smtClean="0"/>
          </a:p>
          <a:p>
            <a:pPr lvl="1"/>
            <a:endParaRPr lang="en-US" altLang="zh-CN" dirty="0"/>
          </a:p>
          <a:p>
            <a:endParaRPr lang="zh-CN" altLang="en-US" dirty="0"/>
          </a:p>
        </p:txBody>
      </p:sp>
    </p:spTree>
    <p:extLst>
      <p:ext uri="{BB962C8B-B14F-4D97-AF65-F5344CB8AC3E}">
        <p14:creationId xmlns:p14="http://schemas.microsoft.com/office/powerpoint/2010/main" xmlns="" val="4037158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83568" y="692696"/>
            <a:ext cx="7992888" cy="5616624"/>
          </a:xfrm>
        </p:spPr>
        <p:txBody>
          <a:bodyPr/>
          <a:lstStyle/>
          <a:p>
            <a:pPr lvl="1">
              <a:lnSpc>
                <a:spcPct val="150000"/>
              </a:lnSpc>
            </a:pPr>
            <a:r>
              <a:rPr lang="zh-CN" altLang="en-US" sz="2400" dirty="0"/>
              <a:t>回转机构</a:t>
            </a:r>
            <a:endParaRPr lang="en-US" altLang="zh-CN" sz="2400" dirty="0"/>
          </a:p>
          <a:p>
            <a:pPr lvl="2">
              <a:lnSpc>
                <a:spcPct val="150000"/>
              </a:lnSpc>
            </a:pPr>
            <a:r>
              <a:rPr lang="zh-CN" altLang="en-US" sz="2200" dirty="0"/>
              <a:t>回转驱动装置、回转支承装置、安全辅助装置</a:t>
            </a:r>
            <a:endParaRPr lang="en-US" altLang="zh-CN" sz="2200" dirty="0"/>
          </a:p>
          <a:p>
            <a:pPr lvl="1">
              <a:lnSpc>
                <a:spcPct val="150000"/>
              </a:lnSpc>
            </a:pPr>
            <a:r>
              <a:rPr lang="zh-CN" altLang="en-US" sz="2400" dirty="0"/>
              <a:t>行走机构</a:t>
            </a:r>
            <a:endParaRPr lang="en-US" altLang="zh-CN" sz="2400" dirty="0"/>
          </a:p>
          <a:p>
            <a:pPr lvl="2">
              <a:lnSpc>
                <a:spcPct val="150000"/>
              </a:lnSpc>
            </a:pPr>
            <a:r>
              <a:rPr lang="zh-CN" altLang="en-US" sz="2200" dirty="0"/>
              <a:t>运行支撑装置，行走驱动装置，防风锚定装置，安全辅助装</a:t>
            </a:r>
            <a:r>
              <a:rPr lang="zh-CN" altLang="en-US" sz="2200" dirty="0" smtClean="0"/>
              <a:t>置</a:t>
            </a:r>
            <a:endParaRPr lang="en-US" altLang="zh-CN" sz="2200" dirty="0" smtClean="0"/>
          </a:p>
          <a:p>
            <a:pPr>
              <a:lnSpc>
                <a:spcPct val="150000"/>
              </a:lnSpc>
            </a:pPr>
            <a:r>
              <a:rPr lang="zh-CN" altLang="en-US" sz="2400" dirty="0" smtClean="0"/>
              <a:t>主</a:t>
            </a:r>
            <a:r>
              <a:rPr lang="zh-CN" altLang="en-US" sz="2400" dirty="0"/>
              <a:t>要结构</a:t>
            </a:r>
            <a:endParaRPr lang="en-US" altLang="zh-CN" sz="2400" dirty="0"/>
          </a:p>
          <a:p>
            <a:pPr lvl="1">
              <a:lnSpc>
                <a:spcPct val="150000"/>
              </a:lnSpc>
            </a:pPr>
            <a:r>
              <a:rPr lang="zh-CN" altLang="en-US" sz="2200" dirty="0"/>
              <a:t>门架结</a:t>
            </a:r>
            <a:r>
              <a:rPr lang="zh-CN" altLang="en-US" sz="2200" dirty="0" smtClean="0"/>
              <a:t>构、转</a:t>
            </a:r>
            <a:r>
              <a:rPr lang="zh-CN" altLang="en-US" sz="2200" dirty="0"/>
              <a:t>盘结</a:t>
            </a:r>
            <a:r>
              <a:rPr lang="zh-CN" altLang="en-US" sz="2200" dirty="0" smtClean="0"/>
              <a:t>构、上</a:t>
            </a:r>
            <a:r>
              <a:rPr lang="zh-CN" altLang="en-US" sz="2200" dirty="0"/>
              <a:t>转柱结</a:t>
            </a:r>
            <a:r>
              <a:rPr lang="zh-CN" altLang="en-US" sz="2200" dirty="0" smtClean="0"/>
              <a:t>构、主</a:t>
            </a:r>
            <a:r>
              <a:rPr lang="zh-CN" altLang="en-US" sz="2200" dirty="0"/>
              <a:t>臂架结</a:t>
            </a:r>
            <a:r>
              <a:rPr lang="zh-CN" altLang="en-US" sz="2200" dirty="0" smtClean="0"/>
              <a:t>构、平</a:t>
            </a:r>
            <a:r>
              <a:rPr lang="zh-CN" altLang="en-US" sz="2200" dirty="0"/>
              <a:t>衡系统</a:t>
            </a:r>
            <a:endParaRPr lang="en-US" altLang="zh-CN" sz="2200" dirty="0"/>
          </a:p>
          <a:p>
            <a:pPr>
              <a:lnSpc>
                <a:spcPct val="150000"/>
              </a:lnSpc>
            </a:pPr>
            <a:r>
              <a:rPr lang="zh-CN" altLang="en-US" sz="2400" dirty="0"/>
              <a:t>电气控制系统</a:t>
            </a:r>
            <a:endParaRPr lang="en-US" altLang="zh-CN" sz="2400" dirty="0"/>
          </a:p>
          <a:p>
            <a:pPr lvl="1">
              <a:lnSpc>
                <a:spcPct val="150000"/>
              </a:lnSpc>
            </a:pPr>
            <a:r>
              <a:rPr lang="zh-CN" altLang="en-US" sz="2200" dirty="0"/>
              <a:t>总配</a:t>
            </a:r>
            <a:r>
              <a:rPr lang="zh-CN" altLang="en-US" sz="2200" dirty="0" smtClean="0"/>
              <a:t>电系统、各</a:t>
            </a:r>
            <a:r>
              <a:rPr lang="zh-CN" altLang="en-US" sz="2200" dirty="0"/>
              <a:t>机构控</a:t>
            </a:r>
            <a:r>
              <a:rPr lang="zh-CN" altLang="en-US" sz="2200" dirty="0" smtClean="0"/>
              <a:t>制回路、</a:t>
            </a:r>
            <a:r>
              <a:rPr lang="en-US" altLang="zh-CN" sz="2200" dirty="0" smtClean="0"/>
              <a:t>PLC</a:t>
            </a:r>
            <a:r>
              <a:rPr lang="zh-CN" altLang="en-US" sz="2200" dirty="0" smtClean="0"/>
              <a:t>系统、联</a:t>
            </a:r>
            <a:r>
              <a:rPr lang="zh-CN" altLang="en-US" sz="2200" dirty="0"/>
              <a:t>动台操</a:t>
            </a:r>
            <a:r>
              <a:rPr lang="zh-CN" altLang="en-US" sz="2200" dirty="0" smtClean="0"/>
              <a:t>作站</a:t>
            </a:r>
            <a:endParaRPr lang="en-US" altLang="zh-CN" sz="2200" dirty="0" smtClean="0"/>
          </a:p>
        </p:txBody>
      </p:sp>
    </p:spTree>
    <p:extLst>
      <p:ext uri="{BB962C8B-B14F-4D97-AF65-F5344CB8AC3E}">
        <p14:creationId xmlns:p14="http://schemas.microsoft.com/office/powerpoint/2010/main" xmlns="" val="1106069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a:stretch>
            <a:fillRect/>
          </a:stretch>
        </p:blipFill>
        <p:spPr bwMode="auto">
          <a:xfrm>
            <a:off x="119796" y="1700808"/>
            <a:ext cx="8844692" cy="4968552"/>
          </a:xfrm>
          <a:prstGeom prst="rect">
            <a:avLst/>
          </a:prstGeom>
          <a:noFill/>
          <a:ln w="9525">
            <a:noFill/>
            <a:miter lim="800000"/>
            <a:headEnd/>
            <a:tailEnd/>
          </a:ln>
          <a:effectLst/>
        </p:spPr>
      </p:pic>
      <p:sp>
        <p:nvSpPr>
          <p:cNvPr id="7" name="内容占位符 6"/>
          <p:cNvSpPr>
            <a:spLocks noGrp="1"/>
          </p:cNvSpPr>
          <p:nvPr>
            <p:ph idx="1"/>
          </p:nvPr>
        </p:nvSpPr>
        <p:spPr>
          <a:xfrm>
            <a:off x="457200" y="476672"/>
            <a:ext cx="8229600" cy="5530428"/>
          </a:xfrm>
        </p:spPr>
        <p:txBody>
          <a:bodyPr/>
          <a:lstStyle/>
          <a:p>
            <a:pPr marL="0" indent="0">
              <a:lnSpc>
                <a:spcPct val="150000"/>
              </a:lnSpc>
              <a:buNone/>
            </a:pPr>
            <a:r>
              <a:rPr lang="en-US" altLang="zh-CN" sz="2400" b="1" dirty="0" smtClean="0">
                <a:latin typeface="+mn-ea"/>
              </a:rPr>
              <a:t>2.2 </a:t>
            </a:r>
            <a:r>
              <a:rPr lang="zh-CN" altLang="en-US" sz="2400" b="1" dirty="0" smtClean="0">
                <a:latin typeface="+mn-ea"/>
              </a:rPr>
              <a:t>港</a:t>
            </a:r>
            <a:r>
              <a:rPr lang="zh-CN" altLang="en-US" sz="2400" b="1" dirty="0">
                <a:latin typeface="+mn-ea"/>
              </a:rPr>
              <a:t>机运行中存在的问题</a:t>
            </a:r>
            <a:endParaRPr lang="en-US" altLang="zh-CN" sz="2400" b="1" dirty="0">
              <a:latin typeface="+mn-ea"/>
            </a:endParaRPr>
          </a:p>
          <a:p>
            <a:pPr marL="0" indent="0">
              <a:lnSpc>
                <a:spcPct val="150000"/>
              </a:lnSpc>
              <a:buNone/>
            </a:pPr>
            <a:r>
              <a:rPr lang="en-US" altLang="zh-CN" sz="2400" dirty="0" smtClean="0">
                <a:latin typeface="+mn-ea"/>
              </a:rPr>
              <a:t>2.2.1 </a:t>
            </a:r>
            <a:r>
              <a:rPr lang="zh-CN" altLang="en-US" sz="2400" dirty="0" smtClean="0">
                <a:latin typeface="+mn-ea"/>
              </a:rPr>
              <a:t>各</a:t>
            </a:r>
            <a:r>
              <a:rPr lang="zh-CN" altLang="en-US" sz="2400" dirty="0">
                <a:latin typeface="+mn-ea"/>
              </a:rPr>
              <a:t>机构的损伤模式</a:t>
            </a:r>
            <a:endParaRPr lang="en-US" altLang="zh-CN" sz="2400" dirty="0">
              <a:latin typeface="+mn-ea"/>
            </a:endParaRPr>
          </a:p>
          <a:p>
            <a:endParaRPr lang="zh-CN" altLang="en-US" dirty="0"/>
          </a:p>
        </p:txBody>
      </p:sp>
    </p:spTree>
    <p:extLst>
      <p:ext uri="{BB962C8B-B14F-4D97-AF65-F5344CB8AC3E}">
        <p14:creationId xmlns:p14="http://schemas.microsoft.com/office/powerpoint/2010/main" xmlns="" val="42560092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p:txBody>
          <a:bodyPr/>
          <a:lstStyle/>
          <a:p>
            <a:endParaRPr lang="zh-CN" altLang="en-US"/>
          </a:p>
        </p:txBody>
      </p:sp>
      <p:pic>
        <p:nvPicPr>
          <p:cNvPr id="1026" name="Picture 2"/>
          <p:cNvPicPr>
            <a:picLocks noChangeAspect="1" noChangeArrowheads="1"/>
          </p:cNvPicPr>
          <p:nvPr/>
        </p:nvPicPr>
        <p:blipFill>
          <a:blip r:embed="rId2"/>
          <a:srcRect/>
          <a:stretch>
            <a:fillRect/>
          </a:stretch>
        </p:blipFill>
        <p:spPr bwMode="auto">
          <a:xfrm>
            <a:off x="250001" y="1412776"/>
            <a:ext cx="8655904" cy="4721402"/>
          </a:xfrm>
          <a:prstGeom prst="rect">
            <a:avLst/>
          </a:prstGeom>
          <a:noFill/>
          <a:ln w="9525">
            <a:noFill/>
            <a:miter lim="800000"/>
            <a:headEnd/>
            <a:tailEnd/>
          </a:ln>
          <a:effectLst/>
        </p:spPr>
      </p:pic>
    </p:spTree>
    <p:extLst>
      <p:ext uri="{BB962C8B-B14F-4D97-AF65-F5344CB8AC3E}">
        <p14:creationId xmlns:p14="http://schemas.microsoft.com/office/powerpoint/2010/main" xmlns="" val="16963492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p:txBody>
          <a:bodyPr/>
          <a:lstStyle/>
          <a:p>
            <a:endParaRPr lang="zh-CN" altLang="en-US"/>
          </a:p>
        </p:txBody>
      </p:sp>
      <p:pic>
        <p:nvPicPr>
          <p:cNvPr id="3074" name="Picture 2"/>
          <p:cNvPicPr>
            <a:picLocks noChangeAspect="1" noChangeArrowheads="1"/>
          </p:cNvPicPr>
          <p:nvPr/>
        </p:nvPicPr>
        <p:blipFill>
          <a:blip r:embed="rId2"/>
          <a:srcRect/>
          <a:stretch>
            <a:fillRect/>
          </a:stretch>
        </p:blipFill>
        <p:spPr bwMode="auto">
          <a:xfrm>
            <a:off x="428596" y="1052736"/>
            <a:ext cx="8420332" cy="5089505"/>
          </a:xfrm>
          <a:prstGeom prst="rect">
            <a:avLst/>
          </a:prstGeom>
          <a:noFill/>
          <a:ln w="9525">
            <a:noFill/>
            <a:miter lim="800000"/>
            <a:headEnd/>
            <a:tailEnd/>
          </a:ln>
          <a:effectLst/>
        </p:spPr>
      </p:pic>
    </p:spTree>
    <p:extLst>
      <p:ext uri="{BB962C8B-B14F-4D97-AF65-F5344CB8AC3E}">
        <p14:creationId xmlns:p14="http://schemas.microsoft.com/office/powerpoint/2010/main" xmlns="" val="21116663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p:txBody>
          <a:bodyPr/>
          <a:lstStyle/>
          <a:p>
            <a:endParaRPr lang="zh-CN" altLang="en-US"/>
          </a:p>
        </p:txBody>
      </p:sp>
      <p:pic>
        <p:nvPicPr>
          <p:cNvPr id="2050" name="Picture 2"/>
          <p:cNvPicPr>
            <a:picLocks noChangeAspect="1" noChangeArrowheads="1"/>
          </p:cNvPicPr>
          <p:nvPr/>
        </p:nvPicPr>
        <p:blipFill>
          <a:blip r:embed="rId2"/>
          <a:srcRect/>
          <a:stretch>
            <a:fillRect/>
          </a:stretch>
        </p:blipFill>
        <p:spPr bwMode="auto">
          <a:xfrm>
            <a:off x="219584" y="1052736"/>
            <a:ext cx="8600514" cy="5072098"/>
          </a:xfrm>
          <a:prstGeom prst="rect">
            <a:avLst/>
          </a:prstGeom>
          <a:noFill/>
          <a:ln w="9525">
            <a:noFill/>
            <a:miter lim="800000"/>
            <a:headEnd/>
            <a:tailEnd/>
          </a:ln>
          <a:effectLst/>
        </p:spPr>
      </p:pic>
    </p:spTree>
    <p:extLst>
      <p:ext uri="{BB962C8B-B14F-4D97-AF65-F5344CB8AC3E}">
        <p14:creationId xmlns:p14="http://schemas.microsoft.com/office/powerpoint/2010/main" xmlns="" val="8385972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9512" y="188640"/>
            <a:ext cx="6019800" cy="857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5" descr="院大楼"/>
          <p:cNvPicPr>
            <a:picLocks noChangeAspect="1" noChangeArrowheads="1"/>
          </p:cNvPicPr>
          <p:nvPr/>
        </p:nvPicPr>
        <p:blipFill>
          <a:blip r:embed="rId3"/>
          <a:srcRect/>
          <a:stretch>
            <a:fillRect/>
          </a:stretch>
        </p:blipFill>
        <p:spPr bwMode="auto">
          <a:xfrm>
            <a:off x="175111" y="1700808"/>
            <a:ext cx="5486596" cy="3569593"/>
          </a:xfrm>
          <a:prstGeom prst="rect">
            <a:avLst/>
          </a:prstGeom>
          <a:noFill/>
          <a:ln w="9525">
            <a:noFill/>
            <a:miter lim="800000"/>
            <a:headEnd/>
            <a:tailEnd/>
          </a:ln>
        </p:spPr>
      </p:pic>
      <p:sp>
        <p:nvSpPr>
          <p:cNvPr id="8" name="TextBox 4"/>
          <p:cNvSpPr txBox="1">
            <a:spLocks noChangeArrowheads="1"/>
          </p:cNvSpPr>
          <p:nvPr/>
        </p:nvSpPr>
        <p:spPr bwMode="auto">
          <a:xfrm>
            <a:off x="5661707" y="1659572"/>
            <a:ext cx="3302781" cy="3713517"/>
          </a:xfrm>
          <a:prstGeom prst="rect">
            <a:avLst/>
          </a:prstGeom>
          <a:noFill/>
          <a:ln w="9525">
            <a:noFill/>
            <a:miter lim="800000"/>
            <a:headEnd/>
            <a:tailEnd/>
          </a:ln>
        </p:spPr>
        <p:txBody>
          <a:bodyPr wrap="square">
            <a:spAutoFit/>
          </a:bodyPr>
          <a:lstStyle/>
          <a:p>
            <a:pPr eaLnBrk="0" hangingPunct="0">
              <a:lnSpc>
                <a:spcPct val="150000"/>
              </a:lnSpc>
            </a:pPr>
            <a:r>
              <a:rPr lang="en-US" altLang="zh-CN" sz="2000" dirty="0" smtClean="0">
                <a:latin typeface="+mn-ea"/>
                <a:ea typeface="+mn-ea"/>
              </a:rPr>
              <a:t>1979</a:t>
            </a:r>
            <a:r>
              <a:rPr lang="zh-CN" altLang="en-US" sz="2000" dirty="0">
                <a:latin typeface="+mn-ea"/>
                <a:ea typeface="+mn-ea"/>
              </a:rPr>
              <a:t>年</a:t>
            </a:r>
            <a:r>
              <a:rPr lang="en-US" altLang="zh-CN" sz="2000" dirty="0">
                <a:latin typeface="+mn-ea"/>
                <a:ea typeface="+mn-ea"/>
              </a:rPr>
              <a:t>10</a:t>
            </a:r>
            <a:r>
              <a:rPr lang="zh-CN" altLang="en-US" sz="2000" dirty="0">
                <a:latin typeface="+mn-ea"/>
                <a:ea typeface="+mn-ea"/>
              </a:rPr>
              <a:t>月经国务院批准创建，是国家质检总局直属的</a:t>
            </a:r>
            <a:r>
              <a:rPr lang="en-US" altLang="zh-CN" sz="2000" dirty="0">
                <a:latin typeface="+mn-ea"/>
                <a:ea typeface="+mn-ea"/>
              </a:rPr>
              <a:t>4</a:t>
            </a:r>
            <a:r>
              <a:rPr lang="zh-CN" altLang="en-US" sz="2000" dirty="0">
                <a:latin typeface="+mn-ea"/>
                <a:ea typeface="+mn-ea"/>
              </a:rPr>
              <a:t>个国家级科研院所之一，是</a:t>
            </a:r>
            <a:r>
              <a:rPr lang="zh-CN" altLang="en-US" sz="2000" dirty="0" smtClean="0">
                <a:latin typeface="+mn-ea"/>
                <a:ea typeface="+mn-ea"/>
              </a:rPr>
              <a:t>我国起重机械等特种</a:t>
            </a:r>
            <a:r>
              <a:rPr lang="zh-CN" altLang="en-US" sz="2000" dirty="0">
                <a:latin typeface="+mn-ea"/>
                <a:ea typeface="+mn-ea"/>
              </a:rPr>
              <a:t>设备安全保障与应急救援技术</a:t>
            </a:r>
            <a:r>
              <a:rPr lang="zh-CN" altLang="en-US" sz="2000" dirty="0" smtClean="0">
                <a:latin typeface="+mn-ea"/>
                <a:ea typeface="+mn-ea"/>
              </a:rPr>
              <a:t>领域</a:t>
            </a:r>
            <a:r>
              <a:rPr lang="zh-CN" altLang="en-US" sz="2000" dirty="0" smtClean="0">
                <a:solidFill>
                  <a:srgbClr val="FF0000"/>
                </a:solidFill>
                <a:latin typeface="+mn-ea"/>
                <a:ea typeface="+mn-ea"/>
              </a:rPr>
              <a:t>技术</a:t>
            </a:r>
            <a:r>
              <a:rPr lang="zh-CN" altLang="en-US" sz="2000" dirty="0">
                <a:solidFill>
                  <a:srgbClr val="FF0000"/>
                </a:solidFill>
                <a:latin typeface="+mn-ea"/>
                <a:ea typeface="+mn-ea"/>
              </a:rPr>
              <a:t>研发基地，</a:t>
            </a:r>
            <a:r>
              <a:rPr lang="zh-CN" altLang="en-US" sz="2000" dirty="0">
                <a:latin typeface="+mn-ea"/>
                <a:ea typeface="+mn-ea"/>
              </a:rPr>
              <a:t>是我国唯一专业从事特种设备安全技术研究的</a:t>
            </a:r>
            <a:r>
              <a:rPr lang="zh-CN" altLang="en-US" sz="2000" dirty="0">
                <a:solidFill>
                  <a:srgbClr val="FF0000"/>
                </a:solidFill>
                <a:latin typeface="+mn-ea"/>
                <a:ea typeface="+mn-ea"/>
              </a:rPr>
              <a:t>国家级科研机构</a:t>
            </a:r>
            <a:r>
              <a:rPr lang="zh-CN" altLang="en-US" sz="2000" dirty="0">
                <a:latin typeface="+mn-ea"/>
                <a:ea typeface="+mn-ea"/>
              </a:rPr>
              <a:t>。</a:t>
            </a:r>
          </a:p>
        </p:txBody>
      </p:sp>
    </p:spTree>
    <p:extLst>
      <p:ext uri="{BB962C8B-B14F-4D97-AF65-F5344CB8AC3E}">
        <p14:creationId xmlns:p14="http://schemas.microsoft.com/office/powerpoint/2010/main" xmlns="" val="32458687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1962" y="836613"/>
            <a:ext cx="8396317" cy="4525962"/>
          </a:xfrm>
        </p:spPr>
        <p:txBody>
          <a:bodyPr>
            <a:normAutofit/>
          </a:bodyPr>
          <a:lstStyle/>
          <a:p>
            <a:pPr marL="109728" indent="0" fontAlgn="auto">
              <a:lnSpc>
                <a:spcPct val="150000"/>
              </a:lnSpc>
              <a:spcAft>
                <a:spcPts val="0"/>
              </a:spcAft>
              <a:buNone/>
              <a:defRPr/>
            </a:pPr>
            <a:r>
              <a:rPr lang="en-US" altLang="zh-CN" sz="2400" dirty="0" smtClean="0"/>
              <a:t>2.2.2 </a:t>
            </a:r>
            <a:r>
              <a:rPr lang="zh-CN" altLang="en-US" sz="2400" dirty="0" smtClean="0"/>
              <a:t>关键部件运行中存在的问题</a:t>
            </a:r>
            <a:endParaRPr lang="en-US" altLang="zh-CN" sz="2400" dirty="0" smtClean="0"/>
          </a:p>
          <a:p>
            <a:pPr marL="109728" indent="0" fontAlgn="auto">
              <a:lnSpc>
                <a:spcPct val="150000"/>
              </a:lnSpc>
              <a:spcAft>
                <a:spcPts val="0"/>
              </a:spcAft>
              <a:buFont typeface="Wingdings 3"/>
              <a:buNone/>
              <a:defRPr/>
            </a:pPr>
            <a:r>
              <a:rPr lang="zh-CN" altLang="en-US" sz="2400" dirty="0" smtClean="0"/>
              <a:t>（</a:t>
            </a:r>
            <a:r>
              <a:rPr lang="en-US" altLang="zh-CN" sz="2400" dirty="0" smtClean="0"/>
              <a:t>1</a:t>
            </a:r>
            <a:r>
              <a:rPr lang="zh-CN" altLang="en-US" sz="2400" dirty="0" smtClean="0"/>
              <a:t>）</a:t>
            </a:r>
            <a:r>
              <a:rPr lang="zh-CN" altLang="zh-CN" sz="2400" dirty="0" smtClean="0"/>
              <a:t>减</a:t>
            </a:r>
            <a:r>
              <a:rPr lang="zh-CN" altLang="zh-CN" sz="2400" dirty="0"/>
              <a:t>速</a:t>
            </a:r>
            <a:r>
              <a:rPr lang="zh-CN" altLang="zh-CN" sz="2400" dirty="0" smtClean="0"/>
              <a:t>机</a:t>
            </a:r>
            <a:endParaRPr lang="en-US" altLang="zh-CN" sz="2400" dirty="0" smtClean="0"/>
          </a:p>
          <a:p>
            <a:pPr marL="109728" indent="0" fontAlgn="auto">
              <a:lnSpc>
                <a:spcPct val="150000"/>
              </a:lnSpc>
              <a:spcAft>
                <a:spcPts val="0"/>
              </a:spcAft>
              <a:buFont typeface="Wingdings 3"/>
              <a:buNone/>
              <a:defRPr/>
            </a:pPr>
            <a:r>
              <a:rPr lang="zh-CN" altLang="en-US" sz="2400" dirty="0" smtClean="0"/>
              <a:t>    减速</a:t>
            </a:r>
            <a:r>
              <a:rPr lang="zh-CN" altLang="en-US" sz="2400" dirty="0"/>
              <a:t>机</a:t>
            </a:r>
            <a:r>
              <a:rPr lang="zh-CN" altLang="zh-CN" sz="2400" dirty="0" smtClean="0"/>
              <a:t>是</a:t>
            </a:r>
            <a:r>
              <a:rPr lang="zh-CN" altLang="en-US" sz="2400" dirty="0"/>
              <a:t>港口</a:t>
            </a:r>
            <a:r>
              <a:rPr lang="zh-CN" altLang="zh-CN" sz="2400" dirty="0"/>
              <a:t>起重机的重要组成部分</a:t>
            </a:r>
            <a:r>
              <a:rPr lang="zh-CN" altLang="en-US" sz="2400" dirty="0"/>
              <a:t>，在起升、变幅、旋转、行走各个机构中都需要减速机来匹配转速和传递转矩</a:t>
            </a:r>
            <a:endParaRPr lang="en-US" altLang="zh-CN" sz="2400" dirty="0"/>
          </a:p>
          <a:p>
            <a:pPr marL="365760" indent="-256032" fontAlgn="auto">
              <a:spcAft>
                <a:spcPts val="0"/>
              </a:spcAft>
              <a:buFont typeface="Wingdings 3"/>
              <a:buChar char=""/>
              <a:defRPr/>
            </a:pPr>
            <a:endParaRPr lang="zh-CN" altLang="en-US" dirty="0"/>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5175" y="3573463"/>
            <a:ext cx="3265488" cy="2447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675" name="图片 1" descr="ZQ500.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4576763" y="3565525"/>
            <a:ext cx="4219575" cy="2455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3027960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288" y="908050"/>
            <a:ext cx="8229600" cy="5257800"/>
          </a:xfrm>
        </p:spPr>
        <p:txBody>
          <a:bodyPr>
            <a:normAutofit/>
          </a:bodyPr>
          <a:lstStyle/>
          <a:p>
            <a:pPr marL="365760" indent="-256032" fontAlgn="auto">
              <a:lnSpc>
                <a:spcPct val="170000"/>
              </a:lnSpc>
              <a:spcAft>
                <a:spcPts val="0"/>
              </a:spcAft>
              <a:buFont typeface="Wingdings 3"/>
              <a:buChar char=""/>
              <a:defRPr/>
            </a:pPr>
            <a:r>
              <a:rPr lang="zh-CN" altLang="en-US" sz="2400" dirty="0" smtClean="0"/>
              <a:t>在起重机械的故</a:t>
            </a:r>
            <a:r>
              <a:rPr lang="zh-CN" altLang="en-US" sz="2400" dirty="0"/>
              <a:t>障和事故中，减速机故障引起的事故比较常见</a:t>
            </a:r>
            <a:r>
              <a:rPr lang="zh-CN" altLang="en-US" sz="2400" dirty="0" smtClean="0"/>
              <a:t>。</a:t>
            </a:r>
            <a:endParaRPr lang="en-US" altLang="zh-CN" sz="2400" dirty="0" smtClean="0"/>
          </a:p>
          <a:p>
            <a:pPr marL="365760" indent="-256032" fontAlgn="auto">
              <a:lnSpc>
                <a:spcPct val="170000"/>
              </a:lnSpc>
              <a:spcAft>
                <a:spcPts val="0"/>
              </a:spcAft>
              <a:buFont typeface="Wingdings 3"/>
              <a:buChar char=""/>
              <a:defRPr/>
            </a:pPr>
            <a:r>
              <a:rPr lang="zh-CN" altLang="en-US" sz="2400" dirty="0" smtClean="0"/>
              <a:t>齿轮是最能体现减速机特性的一个部件。</a:t>
            </a:r>
            <a:endParaRPr lang="en-US" altLang="zh-CN" sz="2400" dirty="0" smtClean="0"/>
          </a:p>
          <a:p>
            <a:pPr marL="365760" indent="-256032" fontAlgn="auto">
              <a:lnSpc>
                <a:spcPct val="170000"/>
              </a:lnSpc>
              <a:spcAft>
                <a:spcPts val="0"/>
              </a:spcAft>
              <a:buFont typeface="Wingdings 3"/>
              <a:buChar char=""/>
              <a:defRPr/>
            </a:pPr>
            <a:endParaRPr lang="en-US" altLang="zh-CN" sz="2400" dirty="0"/>
          </a:p>
          <a:p>
            <a:pPr marL="365760" indent="-256032" fontAlgn="auto">
              <a:lnSpc>
                <a:spcPct val="170000"/>
              </a:lnSpc>
              <a:spcAft>
                <a:spcPts val="0"/>
              </a:spcAft>
              <a:buFont typeface="Wingdings 3"/>
              <a:buChar char=""/>
              <a:defRPr/>
            </a:pPr>
            <a:endParaRPr lang="en-US" altLang="zh-CN" sz="2400" dirty="0" smtClean="0"/>
          </a:p>
          <a:p>
            <a:pPr marL="365760" indent="-256032" fontAlgn="auto">
              <a:lnSpc>
                <a:spcPct val="170000"/>
              </a:lnSpc>
              <a:spcAft>
                <a:spcPts val="0"/>
              </a:spcAft>
              <a:buFont typeface="Wingdings 3"/>
              <a:buChar char=""/>
              <a:defRPr/>
            </a:pPr>
            <a:r>
              <a:rPr lang="zh-CN" altLang="zh-CN" sz="2400" dirty="0" smtClean="0"/>
              <a:t>减</a:t>
            </a:r>
            <a:r>
              <a:rPr lang="zh-CN" altLang="zh-CN" sz="2400" dirty="0"/>
              <a:t>速机齿轮在运行过程中易发生轮齿折断、齿面磨损等失效，引起减速机故障，严重时甚</a:t>
            </a:r>
            <a:r>
              <a:rPr lang="zh-CN" altLang="zh-CN" sz="2400" dirty="0" smtClean="0"/>
              <a:t>至</a:t>
            </a:r>
            <a:r>
              <a:rPr lang="zh-CN" altLang="en-US" sz="2400" dirty="0" smtClean="0"/>
              <a:t>造</a:t>
            </a:r>
            <a:r>
              <a:rPr lang="zh-CN" altLang="en-US" sz="2400" dirty="0"/>
              <a:t>成</a:t>
            </a:r>
            <a:r>
              <a:rPr lang="zh-CN" altLang="zh-CN" sz="2400" dirty="0"/>
              <a:t>重大</a:t>
            </a:r>
            <a:r>
              <a:rPr lang="zh-CN" altLang="en-US" sz="2400" dirty="0"/>
              <a:t>的</a:t>
            </a:r>
            <a:r>
              <a:rPr lang="zh-CN" altLang="zh-CN" sz="2400" dirty="0"/>
              <a:t>安全事</a:t>
            </a:r>
            <a:r>
              <a:rPr lang="zh-CN" altLang="zh-CN" sz="2400" dirty="0" smtClean="0"/>
              <a:t>故</a:t>
            </a:r>
            <a:endParaRPr lang="en-US" altLang="zh-CN" sz="2400" dirty="0"/>
          </a:p>
          <a:p>
            <a:pPr marL="365760" indent="-256032" fontAlgn="auto">
              <a:lnSpc>
                <a:spcPts val="3000"/>
              </a:lnSpc>
              <a:spcAft>
                <a:spcPts val="0"/>
              </a:spcAft>
              <a:buFont typeface="Wingdings 2" pitchFamily="18" charset="2"/>
              <a:buNone/>
              <a:defRPr/>
            </a:pPr>
            <a:r>
              <a:rPr lang="zh-CN" altLang="en-US" sz="9600" b="1" dirty="0" smtClean="0">
                <a:solidFill>
                  <a:srgbClr val="0000CC"/>
                </a:solidFill>
                <a:latin typeface="+mn-ea"/>
              </a:rPr>
              <a:t> </a:t>
            </a:r>
            <a:endParaRPr lang="en-US" altLang="zh-CN" sz="9600" b="1" dirty="0" smtClean="0">
              <a:solidFill>
                <a:srgbClr val="0000CC"/>
              </a:solidFill>
              <a:latin typeface="+mn-ea"/>
            </a:endParaRPr>
          </a:p>
          <a:p>
            <a:pPr marL="365760" indent="-256032" fontAlgn="auto">
              <a:spcAft>
                <a:spcPts val="0"/>
              </a:spcAft>
              <a:buFont typeface="Wingdings 2" pitchFamily="18" charset="2"/>
              <a:buNone/>
              <a:defRPr/>
            </a:pPr>
            <a:endParaRPr lang="zh-CN" altLang="en-US" dirty="0"/>
          </a:p>
        </p:txBody>
      </p:sp>
      <p:graphicFrame>
        <p:nvGraphicFramePr>
          <p:cNvPr id="4129" name="Object 33"/>
          <p:cNvGraphicFramePr>
            <a:graphicFrameLocks noChangeAspect="1"/>
          </p:cNvGraphicFramePr>
          <p:nvPr/>
        </p:nvGraphicFramePr>
        <p:xfrm>
          <a:off x="2051050" y="2968625"/>
          <a:ext cx="1377950" cy="1382713"/>
        </p:xfrm>
        <a:graphic>
          <a:graphicData uri="http://schemas.openxmlformats.org/presentationml/2006/ole">
            <p:oleObj spid="_x0000_s6151" r:id="rId3" imgW="899314" imgH="1368671" progId="">
              <p:embed/>
            </p:oleObj>
          </a:graphicData>
        </a:graphic>
      </p:graphicFrame>
      <p:sp>
        <p:nvSpPr>
          <p:cNvPr id="4131" name="Text Box 5"/>
          <p:cNvSpPr txBox="1">
            <a:spLocks noChangeArrowheads="1"/>
          </p:cNvSpPr>
          <p:nvPr/>
        </p:nvSpPr>
        <p:spPr bwMode="auto">
          <a:xfrm>
            <a:off x="4657725" y="3317875"/>
            <a:ext cx="1219200" cy="415925"/>
          </a:xfrm>
          <a:prstGeom prst="rect">
            <a:avLst/>
          </a:prstGeom>
          <a:solidFill>
            <a:srgbClr val="99FF6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Lucida Sans Unicode" pitchFamily="34" charset="0"/>
                <a:ea typeface="黑体" pitchFamily="49" charset="-122"/>
              </a:defRPr>
            </a:lvl1pPr>
            <a:lvl2pPr marL="742950" indent="-285750">
              <a:defRPr>
                <a:solidFill>
                  <a:schemeClr val="tx1"/>
                </a:solidFill>
                <a:latin typeface="Lucida Sans Unicode" pitchFamily="34" charset="0"/>
                <a:ea typeface="黑体" pitchFamily="49" charset="-122"/>
              </a:defRPr>
            </a:lvl2pPr>
            <a:lvl3pPr marL="1143000" indent="-228600">
              <a:defRPr>
                <a:solidFill>
                  <a:schemeClr val="tx1"/>
                </a:solidFill>
                <a:latin typeface="Lucida Sans Unicode" pitchFamily="34" charset="0"/>
                <a:ea typeface="黑体" pitchFamily="49" charset="-122"/>
              </a:defRPr>
            </a:lvl3pPr>
            <a:lvl4pPr marL="1600200" indent="-228600">
              <a:defRPr>
                <a:solidFill>
                  <a:schemeClr val="tx1"/>
                </a:solidFill>
                <a:latin typeface="Lucida Sans Unicode" pitchFamily="34" charset="0"/>
                <a:ea typeface="黑体" pitchFamily="49" charset="-122"/>
              </a:defRPr>
            </a:lvl4pPr>
            <a:lvl5pPr marL="2057400" indent="-228600">
              <a:defRPr>
                <a:solidFill>
                  <a:schemeClr val="tx1"/>
                </a:solidFill>
                <a:latin typeface="Lucida Sans Unicode" pitchFamily="34" charset="0"/>
                <a:ea typeface="黑体" pitchFamily="49" charset="-122"/>
              </a:defRPr>
            </a:lvl5pPr>
            <a:lvl6pPr marL="2514600" indent="-228600" fontAlgn="base">
              <a:spcBef>
                <a:spcPct val="0"/>
              </a:spcBef>
              <a:spcAft>
                <a:spcPct val="0"/>
              </a:spcAft>
              <a:defRPr>
                <a:solidFill>
                  <a:schemeClr val="tx1"/>
                </a:solidFill>
                <a:latin typeface="Lucida Sans Unicode" pitchFamily="34" charset="0"/>
                <a:ea typeface="黑体" pitchFamily="49" charset="-122"/>
              </a:defRPr>
            </a:lvl6pPr>
            <a:lvl7pPr marL="2971800" indent="-228600" fontAlgn="base">
              <a:spcBef>
                <a:spcPct val="0"/>
              </a:spcBef>
              <a:spcAft>
                <a:spcPct val="0"/>
              </a:spcAft>
              <a:defRPr>
                <a:solidFill>
                  <a:schemeClr val="tx1"/>
                </a:solidFill>
                <a:latin typeface="Lucida Sans Unicode" pitchFamily="34" charset="0"/>
                <a:ea typeface="黑体" pitchFamily="49" charset="-122"/>
              </a:defRPr>
            </a:lvl7pPr>
            <a:lvl8pPr marL="3429000" indent="-228600" fontAlgn="base">
              <a:spcBef>
                <a:spcPct val="0"/>
              </a:spcBef>
              <a:spcAft>
                <a:spcPct val="0"/>
              </a:spcAft>
              <a:defRPr>
                <a:solidFill>
                  <a:schemeClr val="tx1"/>
                </a:solidFill>
                <a:latin typeface="Lucida Sans Unicode" pitchFamily="34" charset="0"/>
                <a:ea typeface="黑体" pitchFamily="49" charset="-122"/>
              </a:defRPr>
            </a:lvl8pPr>
            <a:lvl9pPr marL="3886200" indent="-228600" fontAlgn="base">
              <a:spcBef>
                <a:spcPct val="0"/>
              </a:spcBef>
              <a:spcAft>
                <a:spcPct val="0"/>
              </a:spcAft>
              <a:defRPr>
                <a:solidFill>
                  <a:schemeClr val="tx1"/>
                </a:solidFill>
                <a:latin typeface="Lucida Sans Unicode" pitchFamily="34" charset="0"/>
                <a:ea typeface="黑体" pitchFamily="49" charset="-122"/>
              </a:defRPr>
            </a:lvl9pPr>
          </a:lstStyle>
          <a:p>
            <a:pPr algn="ctr" eaLnBrk="0" hangingPunct="0">
              <a:spcBef>
                <a:spcPct val="50000"/>
              </a:spcBef>
            </a:pPr>
            <a:r>
              <a:rPr lang="zh-CN" altLang="en-US" sz="2100">
                <a:latin typeface="Times"/>
                <a:ea typeface="宋体" pitchFamily="2" charset="-122"/>
              </a:rPr>
              <a:t>齿轮</a:t>
            </a:r>
          </a:p>
        </p:txBody>
      </p:sp>
      <p:sp>
        <p:nvSpPr>
          <p:cNvPr id="4132" name="Line 6"/>
          <p:cNvSpPr>
            <a:spLocks noChangeShapeType="1"/>
          </p:cNvSpPr>
          <p:nvPr/>
        </p:nvSpPr>
        <p:spPr bwMode="auto">
          <a:xfrm flipV="1">
            <a:off x="3346450" y="3500438"/>
            <a:ext cx="1295400" cy="266700"/>
          </a:xfrm>
          <a:prstGeom prst="line">
            <a:avLst/>
          </a:prstGeom>
          <a:noFill/>
          <a:ln w="9525">
            <a:solidFill>
              <a:schemeClr val="accent2"/>
            </a:solidFill>
            <a:round/>
            <a:headE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spTree>
    <p:extLst>
      <p:ext uri="{BB962C8B-B14F-4D97-AF65-F5344CB8AC3E}">
        <p14:creationId xmlns:p14="http://schemas.microsoft.com/office/powerpoint/2010/main" xmlns="" val="28438842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3"/>
          <p:cNvSpPr>
            <a:spLocks noGrp="1"/>
          </p:cNvSpPr>
          <p:nvPr>
            <p:ph type="body" idx="1"/>
          </p:nvPr>
        </p:nvSpPr>
        <p:spPr>
          <a:xfrm>
            <a:off x="457200" y="1481138"/>
            <a:ext cx="8218488" cy="4525962"/>
          </a:xfrm>
        </p:spPr>
        <p:txBody>
          <a:bodyPr/>
          <a:lstStyle/>
          <a:p>
            <a:pPr eaLnBrk="0" hangingPunct="0">
              <a:lnSpc>
                <a:spcPct val="150000"/>
              </a:lnSpc>
              <a:spcBef>
                <a:spcPct val="0"/>
              </a:spcBef>
              <a:buClrTx/>
              <a:buSzTx/>
              <a:buFont typeface="Wingdings" pitchFamily="2" charset="2"/>
              <a:buChar char="l"/>
            </a:pPr>
            <a:r>
              <a:rPr lang="en-US" altLang="zh-CN" sz="2400" smtClean="0">
                <a:solidFill>
                  <a:schemeClr val="tx2"/>
                </a:solidFill>
              </a:rPr>
              <a:t>2007</a:t>
            </a:r>
            <a:r>
              <a:rPr lang="zh-CN" altLang="en-US" sz="2400" smtClean="0">
                <a:solidFill>
                  <a:schemeClr val="tx2"/>
                </a:solidFill>
              </a:rPr>
              <a:t>年</a:t>
            </a:r>
            <a:r>
              <a:rPr lang="en-US" altLang="zh-CN" sz="2400" smtClean="0">
                <a:solidFill>
                  <a:schemeClr val="tx2"/>
                </a:solidFill>
              </a:rPr>
              <a:t>4</a:t>
            </a:r>
            <a:r>
              <a:rPr lang="zh-CN" altLang="en-US" sz="2400" smtClean="0">
                <a:solidFill>
                  <a:schemeClr val="tx2"/>
                </a:solidFill>
              </a:rPr>
              <a:t>月</a:t>
            </a:r>
            <a:r>
              <a:rPr lang="en-US" altLang="zh-CN" sz="2400" smtClean="0">
                <a:solidFill>
                  <a:schemeClr val="tx2"/>
                </a:solidFill>
              </a:rPr>
              <a:t>18</a:t>
            </a:r>
            <a:r>
              <a:rPr lang="zh-CN" altLang="en-US" sz="2400" smtClean="0">
                <a:solidFill>
                  <a:schemeClr val="tx2"/>
                </a:solidFill>
              </a:rPr>
              <a:t>日辽宁铁岭清河特钢钢包脱落事故。由于起重机行车</a:t>
            </a:r>
            <a:r>
              <a:rPr lang="zh-CN" altLang="en-US" sz="2400" smtClean="0">
                <a:solidFill>
                  <a:srgbClr val="FF0000"/>
                </a:solidFill>
              </a:rPr>
              <a:t>减速器齿轮突然断裂</a:t>
            </a:r>
            <a:r>
              <a:rPr lang="zh-CN" altLang="en-US" sz="2400" smtClean="0">
                <a:solidFill>
                  <a:schemeClr val="tx2"/>
                </a:solidFill>
              </a:rPr>
              <a:t>，导致钢包下坠失控，造成</a:t>
            </a:r>
            <a:r>
              <a:rPr lang="en-US" altLang="zh-CN" sz="2400" smtClean="0">
                <a:solidFill>
                  <a:srgbClr val="FF0000"/>
                </a:solidFill>
              </a:rPr>
              <a:t>32</a:t>
            </a:r>
            <a:r>
              <a:rPr lang="zh-CN" altLang="en-US" sz="2400" smtClean="0">
                <a:solidFill>
                  <a:srgbClr val="FF0000"/>
                </a:solidFill>
              </a:rPr>
              <a:t>人死亡，</a:t>
            </a:r>
            <a:r>
              <a:rPr lang="en-US" altLang="zh-CN" sz="2400" smtClean="0">
                <a:solidFill>
                  <a:srgbClr val="FF0000"/>
                </a:solidFill>
              </a:rPr>
              <a:t>2</a:t>
            </a:r>
            <a:r>
              <a:rPr lang="zh-CN" altLang="en-US" sz="2400" smtClean="0">
                <a:solidFill>
                  <a:srgbClr val="FF0000"/>
                </a:solidFill>
              </a:rPr>
              <a:t>人轻伤</a:t>
            </a:r>
            <a:endParaRPr lang="en-US" altLang="zh-CN" sz="2400" smtClean="0">
              <a:solidFill>
                <a:srgbClr val="FF0000"/>
              </a:solidFill>
            </a:endParaRPr>
          </a:p>
          <a:p>
            <a:endParaRPr lang="zh-CN" altLang="en-US" sz="2400" smtClean="0"/>
          </a:p>
        </p:txBody>
      </p:sp>
      <p:pic>
        <p:nvPicPr>
          <p:cNvPr id="73732" name="Picture 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82625" y="3497263"/>
            <a:ext cx="4176713" cy="2740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3736" name="Picture 8" descr="8367d1fc8838dcd5b901a0ac"/>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48263" y="3508375"/>
            <a:ext cx="3600450" cy="269716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435953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type="body" idx="1"/>
          </p:nvPr>
        </p:nvSpPr>
        <p:spPr/>
        <p:txBody>
          <a:bodyPr>
            <a:normAutofit/>
          </a:bodyPr>
          <a:lstStyle/>
          <a:p>
            <a:pPr marL="365760" indent="-256032" fontAlgn="auto">
              <a:lnSpc>
                <a:spcPct val="150000"/>
              </a:lnSpc>
              <a:spcAft>
                <a:spcPts val="0"/>
              </a:spcAft>
              <a:buFont typeface="Wingdings 3"/>
              <a:buChar char=""/>
              <a:defRPr/>
            </a:pPr>
            <a:r>
              <a:rPr lang="zh-CN" altLang="en-US" sz="2400" dirty="0"/>
              <a:t>减速机齿轮常见的失效模式</a:t>
            </a:r>
            <a:endParaRPr lang="en-US" altLang="zh-CN" sz="2400" dirty="0" smtClean="0">
              <a:latin typeface="+mn-ea"/>
            </a:endParaRPr>
          </a:p>
          <a:p>
            <a:pPr marL="365760" indent="-256032" fontAlgn="auto">
              <a:lnSpc>
                <a:spcPct val="150000"/>
              </a:lnSpc>
              <a:spcAft>
                <a:spcPts val="0"/>
              </a:spcAft>
              <a:buFont typeface="Wingdings 3"/>
              <a:buChar char=""/>
              <a:defRPr/>
            </a:pPr>
            <a:r>
              <a:rPr lang="en-US" altLang="zh-CN" sz="2400" dirty="0">
                <a:latin typeface="+mn-ea"/>
              </a:rPr>
              <a:t>(</a:t>
            </a:r>
            <a:r>
              <a:rPr lang="en-US" altLang="zh-CN" sz="2400" dirty="0" smtClean="0">
                <a:latin typeface="+mn-ea"/>
              </a:rPr>
              <a:t>a)</a:t>
            </a:r>
            <a:r>
              <a:rPr lang="zh-CN" sz="2400" dirty="0" smtClean="0">
                <a:latin typeface="+mn-ea"/>
              </a:rPr>
              <a:t>疲</a:t>
            </a:r>
            <a:r>
              <a:rPr lang="zh-CN" sz="2400" dirty="0">
                <a:latin typeface="+mn-ea"/>
              </a:rPr>
              <a:t>劳点蚀</a:t>
            </a:r>
          </a:p>
          <a:p>
            <a:pPr marL="365760" indent="-256032" fontAlgn="auto">
              <a:lnSpc>
                <a:spcPct val="150000"/>
              </a:lnSpc>
              <a:spcAft>
                <a:spcPts val="0"/>
              </a:spcAft>
              <a:buFont typeface="Wingdings 3"/>
              <a:buChar char=""/>
              <a:defRPr/>
            </a:pPr>
            <a:r>
              <a:rPr lang="zh-CN" sz="2400" dirty="0">
                <a:latin typeface="+mn-ea"/>
              </a:rPr>
              <a:t>在减速器齿轮传动中，轮齿最常见的失效形式是疲劳点蚀，齿轮减速机就是齿轮运动平面出现“麻坑”。这种情况继续发展的话会造成齿面凸凹不平，引起振动和噪声，点蚀也因之加剧，最后使齿轮丧失传动能力</a:t>
            </a:r>
            <a:r>
              <a:rPr lang="zh-CN" sz="2400" dirty="0" smtClean="0">
                <a:latin typeface="+mn-ea"/>
              </a:rPr>
              <a:t>。 </a:t>
            </a:r>
            <a:endParaRPr lang="zh-CN" sz="2400" dirty="0">
              <a:latin typeface="+mn-ea"/>
            </a:endParaRPr>
          </a:p>
        </p:txBody>
      </p:sp>
    </p:spTree>
    <p:extLst>
      <p:ext uri="{BB962C8B-B14F-4D97-AF65-F5344CB8AC3E}">
        <p14:creationId xmlns:p14="http://schemas.microsoft.com/office/powerpoint/2010/main" xmlns="" val="2297685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type="body" idx="1"/>
          </p:nvPr>
        </p:nvSpPr>
        <p:spPr/>
        <p:txBody>
          <a:bodyPr>
            <a:normAutofit/>
          </a:bodyPr>
          <a:lstStyle/>
          <a:p>
            <a:pPr marL="365760" indent="-256032" fontAlgn="auto">
              <a:lnSpc>
                <a:spcPct val="150000"/>
              </a:lnSpc>
              <a:spcAft>
                <a:spcPts val="0"/>
              </a:spcAft>
              <a:buFont typeface="Wingdings 3"/>
              <a:buChar char=""/>
              <a:defRPr/>
            </a:pPr>
            <a:r>
              <a:rPr lang="en-US" altLang="zh-CN" sz="2400" dirty="0" smtClean="0">
                <a:latin typeface="+mn-ea"/>
              </a:rPr>
              <a:t>(b)</a:t>
            </a:r>
            <a:r>
              <a:rPr lang="zh-CN" sz="2400" dirty="0" smtClean="0">
                <a:latin typeface="+mn-ea"/>
              </a:rPr>
              <a:t>齿面磨损和齿轮折断</a:t>
            </a:r>
          </a:p>
          <a:p>
            <a:pPr marL="365760" indent="-256032" fontAlgn="auto">
              <a:lnSpc>
                <a:spcPct val="150000"/>
              </a:lnSpc>
              <a:spcAft>
                <a:spcPts val="0"/>
              </a:spcAft>
              <a:buFont typeface="Wingdings 3"/>
              <a:buChar char=""/>
              <a:defRPr/>
            </a:pPr>
            <a:r>
              <a:rPr lang="zh-CN" sz="2400" dirty="0" smtClean="0">
                <a:latin typeface="+mn-ea"/>
              </a:rPr>
              <a:t>如果润滑油内含有杂质，由此形成的磨损通常在齿顶和齿根出现很深的刮道，刮道出现以后，减速器内的油温上升，齿轮传动发出尖细噪声，这时必须更换润滑油。当齿轮工作时，由于危险面应力超过极限应力，轮齿就可能部分或整齿折断，冲击载荷也可能引起断齿，断齿齿轮不能继续使用。</a:t>
            </a:r>
            <a:endParaRPr lang="zh-CN" sz="2400" dirty="0">
              <a:latin typeface="+mn-ea"/>
            </a:endParaRPr>
          </a:p>
        </p:txBody>
      </p:sp>
    </p:spTree>
    <p:extLst>
      <p:ext uri="{BB962C8B-B14F-4D97-AF65-F5344CB8AC3E}">
        <p14:creationId xmlns:p14="http://schemas.microsoft.com/office/powerpoint/2010/main" xmlns="" val="10085053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type="body" idx="1"/>
          </p:nvPr>
        </p:nvSpPr>
        <p:spPr/>
        <p:txBody>
          <a:bodyPr>
            <a:noAutofit/>
          </a:bodyPr>
          <a:lstStyle/>
          <a:p>
            <a:pPr marL="365760" indent="-256032" fontAlgn="auto">
              <a:lnSpc>
                <a:spcPct val="150000"/>
              </a:lnSpc>
              <a:spcAft>
                <a:spcPts val="0"/>
              </a:spcAft>
              <a:buFont typeface="Wingdings 3"/>
              <a:buChar char=""/>
              <a:defRPr/>
            </a:pPr>
            <a:r>
              <a:rPr lang="en-US" altLang="zh-CN" sz="2400" dirty="0" smtClean="0">
                <a:latin typeface="+mn-ea"/>
              </a:rPr>
              <a:t>(c)</a:t>
            </a:r>
            <a:r>
              <a:rPr lang="zh-CN" sz="2400" dirty="0" smtClean="0">
                <a:latin typeface="+mn-ea"/>
              </a:rPr>
              <a:t>胶合</a:t>
            </a:r>
          </a:p>
          <a:p>
            <a:pPr marL="365760" indent="-256032" fontAlgn="auto">
              <a:lnSpc>
                <a:spcPct val="150000"/>
              </a:lnSpc>
              <a:spcAft>
                <a:spcPts val="0"/>
              </a:spcAft>
              <a:buFont typeface="Wingdings 3"/>
              <a:buChar char=""/>
              <a:defRPr/>
            </a:pPr>
            <a:r>
              <a:rPr lang="zh-CN" sz="2400" dirty="0" smtClean="0">
                <a:latin typeface="+mn-ea"/>
              </a:rPr>
              <a:t>由于重载高速、润滑不当或散热不良造成的，齿面若胶合严重，就会使齿轮丧失传动能力。为防止胶合，在低速重载的齿轮传动中，应用高黏度润滑油，或适当地提高齿面的硬度和表面粗糙度。 　</a:t>
            </a:r>
            <a:endParaRPr lang="zh-CN" sz="2400" dirty="0">
              <a:latin typeface="+mn-ea"/>
            </a:endParaRPr>
          </a:p>
        </p:txBody>
      </p:sp>
    </p:spTree>
    <p:extLst>
      <p:ext uri="{BB962C8B-B14F-4D97-AF65-F5344CB8AC3E}">
        <p14:creationId xmlns:p14="http://schemas.microsoft.com/office/powerpoint/2010/main" xmlns="" val="5791352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lnSpc>
                <a:spcPct val="170000"/>
              </a:lnSpc>
              <a:spcAft>
                <a:spcPts val="0"/>
              </a:spcAft>
              <a:buFont typeface="Wingdings 3"/>
              <a:buChar char=""/>
              <a:defRPr/>
            </a:pPr>
            <a:r>
              <a:rPr lang="zh-CN" altLang="en-US" sz="2600" dirty="0">
                <a:latin typeface="微软雅黑" pitchFamily="34" charset="-122"/>
              </a:rPr>
              <a:t>对于工作频繁的港口起重机械来说，应掌握减速机的运行状态，并及时对减速机的重要故障进行预警，从而避免灾难性的非计划停机或无法正常按计划生产，造成经济损失</a:t>
            </a:r>
          </a:p>
          <a:p>
            <a:pPr marL="365760" indent="-256032" fontAlgn="auto">
              <a:lnSpc>
                <a:spcPct val="170000"/>
              </a:lnSpc>
              <a:spcAft>
                <a:spcPts val="0"/>
              </a:spcAft>
              <a:buFont typeface="Wingdings 3"/>
              <a:buChar char=""/>
              <a:defRPr/>
            </a:pPr>
            <a:endParaRPr lang="en-US" altLang="zh-CN" sz="2600" dirty="0" smtClean="0">
              <a:latin typeface="微软雅黑" pitchFamily="34" charset="-122"/>
            </a:endParaRPr>
          </a:p>
          <a:p>
            <a:pPr marL="365760" indent="-256032" fontAlgn="auto">
              <a:lnSpc>
                <a:spcPct val="170000"/>
              </a:lnSpc>
              <a:spcAft>
                <a:spcPts val="0"/>
              </a:spcAft>
              <a:buFont typeface="Wingdings 3"/>
              <a:buChar char=""/>
              <a:defRPr/>
            </a:pPr>
            <a:r>
              <a:rPr lang="zh-CN" altLang="en-US" sz="2600" dirty="0" smtClean="0">
                <a:latin typeface="微软雅黑" pitchFamily="34" charset="-122"/>
              </a:rPr>
              <a:t>从</a:t>
            </a:r>
            <a:r>
              <a:rPr lang="zh-CN" altLang="en-US" sz="2600" dirty="0">
                <a:latin typeface="微软雅黑" pitchFamily="34" charset="-122"/>
              </a:rPr>
              <a:t>港口起重机械的运行安全方面来讲，应对减速机的重要故障进行预警，避免减速机灾难性损坏而发生的对人员及设备的伤害</a:t>
            </a:r>
            <a:endParaRPr lang="zh-CN" altLang="en-US" sz="2600" dirty="0"/>
          </a:p>
          <a:p>
            <a:pPr marL="365760" indent="-256032" fontAlgn="auto">
              <a:spcAft>
                <a:spcPts val="0"/>
              </a:spcAft>
              <a:buFont typeface="Wingdings 3"/>
              <a:buChar char=""/>
              <a:defRPr/>
            </a:pPr>
            <a:endParaRPr lang="zh-CN" altLang="en-US" dirty="0"/>
          </a:p>
        </p:txBody>
      </p:sp>
    </p:spTree>
    <p:extLst>
      <p:ext uri="{BB962C8B-B14F-4D97-AF65-F5344CB8AC3E}">
        <p14:creationId xmlns:p14="http://schemas.microsoft.com/office/powerpoint/2010/main" xmlns="" val="31982749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81138"/>
            <a:ext cx="8229600" cy="4900612"/>
          </a:xfrm>
        </p:spPr>
        <p:txBody>
          <a:bodyPr>
            <a:normAutofit/>
          </a:bodyPr>
          <a:lstStyle/>
          <a:p>
            <a:pPr marL="109728" indent="0" fontAlgn="auto">
              <a:lnSpc>
                <a:spcPct val="150000"/>
              </a:lnSpc>
              <a:spcAft>
                <a:spcPts val="0"/>
              </a:spcAft>
              <a:buFont typeface="Wingdings 3"/>
              <a:buNone/>
              <a:defRPr/>
            </a:pPr>
            <a:r>
              <a:rPr lang="zh-CN" altLang="en-US" sz="2400" dirty="0" smtClean="0"/>
              <a:t>（</a:t>
            </a:r>
            <a:r>
              <a:rPr lang="en-US" altLang="zh-CN" sz="2400" dirty="0" smtClean="0"/>
              <a:t>2</a:t>
            </a:r>
            <a:r>
              <a:rPr lang="zh-CN" altLang="en-US" sz="2400" dirty="0" smtClean="0"/>
              <a:t>）超速保护装置</a:t>
            </a:r>
            <a:endParaRPr lang="en-US" altLang="zh-CN" sz="2400" dirty="0" smtClean="0"/>
          </a:p>
          <a:p>
            <a:pPr marL="365760" indent="-256032" fontAlgn="auto">
              <a:lnSpc>
                <a:spcPct val="150000"/>
              </a:lnSpc>
              <a:spcAft>
                <a:spcPts val="0"/>
              </a:spcAft>
              <a:buFont typeface="Wingdings 3"/>
              <a:buChar char=""/>
              <a:defRPr/>
            </a:pPr>
            <a:r>
              <a:rPr lang="zh-CN" altLang="en-US" sz="2400" dirty="0" smtClean="0"/>
              <a:t>在</a:t>
            </a:r>
            <a:r>
              <a:rPr lang="zh-CN" altLang="en-US" sz="2400" dirty="0"/>
              <a:t>起重机起升机构</a:t>
            </a:r>
            <a:r>
              <a:rPr lang="zh-CN" altLang="en-US" sz="2400" dirty="0" smtClean="0"/>
              <a:t>中，安装有电机超速保</a:t>
            </a:r>
            <a:r>
              <a:rPr lang="zh-CN" altLang="en-US" sz="2400" dirty="0"/>
              <a:t>护装</a:t>
            </a:r>
            <a:r>
              <a:rPr lang="zh-CN" altLang="en-US" sz="2400" dirty="0" smtClean="0"/>
              <a:t>置，用于避免起</a:t>
            </a:r>
            <a:r>
              <a:rPr lang="zh-CN" altLang="en-US" sz="2400" dirty="0"/>
              <a:t>重机因溜钩引起电机、传动机构超速而带来的损害</a:t>
            </a:r>
            <a:r>
              <a:rPr lang="zh-CN" altLang="en-US" sz="2400" dirty="0" smtClean="0"/>
              <a:t>，</a:t>
            </a:r>
            <a:r>
              <a:rPr lang="zh-CN" altLang="en-US" sz="2400" dirty="0"/>
              <a:t>保</a:t>
            </a:r>
            <a:r>
              <a:rPr lang="zh-CN" altLang="en-US" sz="2400" dirty="0" smtClean="0"/>
              <a:t>证起</a:t>
            </a:r>
            <a:r>
              <a:rPr lang="zh-CN" altLang="en-US" sz="2400" dirty="0"/>
              <a:t>吊重物的安全，保</a:t>
            </a:r>
            <a:r>
              <a:rPr lang="zh-CN" altLang="en-US" sz="2400" dirty="0" smtClean="0"/>
              <a:t>护司</a:t>
            </a:r>
            <a:r>
              <a:rPr lang="zh-CN" altLang="en-US" sz="2400" dirty="0"/>
              <a:t>吊人员、吊装安装人员的人身安</a:t>
            </a:r>
            <a:r>
              <a:rPr lang="zh-CN" altLang="en-US" sz="2400" dirty="0" smtClean="0"/>
              <a:t>全</a:t>
            </a:r>
            <a:endParaRPr lang="en-US" altLang="zh-CN" sz="2400" dirty="0" smtClean="0"/>
          </a:p>
        </p:txBody>
      </p:sp>
    </p:spTree>
    <p:extLst>
      <p:ext uri="{BB962C8B-B14F-4D97-AF65-F5344CB8AC3E}">
        <p14:creationId xmlns:p14="http://schemas.microsoft.com/office/powerpoint/2010/main" xmlns="" val="355134852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lnSpc>
                <a:spcPct val="150000"/>
              </a:lnSpc>
              <a:spcAft>
                <a:spcPts val="0"/>
              </a:spcAft>
              <a:buFont typeface="Wingdings 3"/>
              <a:buChar char=""/>
              <a:defRPr/>
            </a:pPr>
            <a:r>
              <a:rPr lang="zh-CN" altLang="en-US" sz="2600" dirty="0"/>
              <a:t>现有的机械式超速保护装置的不足之处</a:t>
            </a:r>
            <a:endParaRPr lang="en-US" altLang="zh-CN" sz="2600" dirty="0"/>
          </a:p>
          <a:p>
            <a:pPr marL="621792" lvl="1" fontAlgn="auto">
              <a:lnSpc>
                <a:spcPct val="150000"/>
              </a:lnSpc>
              <a:spcBef>
                <a:spcPts val="324"/>
              </a:spcBef>
              <a:spcAft>
                <a:spcPts val="0"/>
              </a:spcAft>
              <a:buFont typeface="Verdana"/>
              <a:buChar char="◦"/>
              <a:defRPr/>
            </a:pPr>
            <a:r>
              <a:rPr lang="zh-CN" altLang="en-US" sz="2600" dirty="0"/>
              <a:t>速度保护值不易整定</a:t>
            </a:r>
            <a:endParaRPr lang="en-US" altLang="zh-CN" sz="2600" dirty="0"/>
          </a:p>
          <a:p>
            <a:pPr marL="621792" lvl="1" fontAlgn="auto">
              <a:lnSpc>
                <a:spcPct val="150000"/>
              </a:lnSpc>
              <a:spcBef>
                <a:spcPts val="324"/>
              </a:spcBef>
              <a:spcAft>
                <a:spcPts val="0"/>
              </a:spcAft>
              <a:buFont typeface="Verdana"/>
              <a:buChar char="◦"/>
              <a:defRPr/>
            </a:pPr>
            <a:r>
              <a:rPr lang="zh-CN" altLang="en-US" sz="2600" dirty="0"/>
              <a:t>保护阈值误差大</a:t>
            </a:r>
            <a:endParaRPr lang="en-US" altLang="zh-CN" sz="2600" dirty="0"/>
          </a:p>
          <a:p>
            <a:pPr marL="621792" lvl="1" fontAlgn="auto">
              <a:lnSpc>
                <a:spcPct val="150000"/>
              </a:lnSpc>
              <a:spcBef>
                <a:spcPts val="324"/>
              </a:spcBef>
              <a:spcAft>
                <a:spcPts val="0"/>
              </a:spcAft>
              <a:buFont typeface="Verdana"/>
              <a:buChar char="◦"/>
              <a:defRPr/>
            </a:pPr>
            <a:r>
              <a:rPr lang="zh-CN" altLang="en-US" sz="2600" dirty="0"/>
              <a:t>灵敏度与稳定性不能兼顾</a:t>
            </a:r>
            <a:endParaRPr lang="en-US" altLang="zh-CN" sz="2600" dirty="0"/>
          </a:p>
          <a:p>
            <a:pPr marL="621792" lvl="1" fontAlgn="auto">
              <a:lnSpc>
                <a:spcPct val="150000"/>
              </a:lnSpc>
              <a:spcBef>
                <a:spcPts val="324"/>
              </a:spcBef>
              <a:spcAft>
                <a:spcPts val="0"/>
              </a:spcAft>
              <a:buFont typeface="Verdana"/>
              <a:buChar char="◦"/>
              <a:defRPr/>
            </a:pPr>
            <a:r>
              <a:rPr lang="zh-CN" altLang="en-US" sz="2600" dirty="0"/>
              <a:t>使用寿命</a:t>
            </a:r>
            <a:r>
              <a:rPr lang="zh-CN" altLang="en-US" sz="2600" dirty="0" smtClean="0"/>
              <a:t>短</a:t>
            </a:r>
            <a:endParaRPr lang="en-US" altLang="zh-CN" sz="2600" dirty="0" smtClean="0"/>
          </a:p>
          <a:p>
            <a:pPr marL="365760" indent="-256032" fontAlgn="auto">
              <a:lnSpc>
                <a:spcPct val="150000"/>
              </a:lnSpc>
              <a:spcAft>
                <a:spcPts val="0"/>
              </a:spcAft>
              <a:buFont typeface="Wingdings 3"/>
              <a:buChar char=""/>
              <a:defRPr/>
            </a:pPr>
            <a:r>
              <a:rPr lang="zh-CN" altLang="en-US" sz="2600" dirty="0" smtClean="0"/>
              <a:t>超</a:t>
            </a:r>
            <a:r>
              <a:rPr lang="zh-CN" altLang="en-US" sz="2600" dirty="0"/>
              <a:t>速保护装置的失效</a:t>
            </a:r>
            <a:r>
              <a:rPr lang="en-US" altLang="zh-CN" sz="2600" dirty="0"/>
              <a:t>,</a:t>
            </a:r>
            <a:r>
              <a:rPr lang="zh-CN" altLang="en-US" sz="2600" dirty="0"/>
              <a:t>不仅会对于起重机械设备造成损坏</a:t>
            </a:r>
            <a:r>
              <a:rPr lang="en-US" altLang="zh-CN" sz="2600" dirty="0"/>
              <a:t>,</a:t>
            </a:r>
            <a:r>
              <a:rPr lang="zh-CN" altLang="en-US" sz="2600" dirty="0"/>
              <a:t>而且还可能导致安全事故的发生</a:t>
            </a:r>
            <a:r>
              <a:rPr lang="en-US" altLang="zh-CN" sz="2600" dirty="0"/>
              <a:t>,</a:t>
            </a:r>
            <a:r>
              <a:rPr lang="zh-CN" altLang="en-US" sz="2600" dirty="0"/>
              <a:t>对于起重机械的安全运行有着非常不利的影响</a:t>
            </a:r>
          </a:p>
          <a:p>
            <a:pPr marL="365760" indent="-256032" fontAlgn="auto">
              <a:spcAft>
                <a:spcPts val="0"/>
              </a:spcAft>
              <a:buFont typeface="Wingdings 3"/>
              <a:buChar char=""/>
              <a:defRPr/>
            </a:pPr>
            <a:endParaRPr lang="zh-CN" altLang="en-US" dirty="0"/>
          </a:p>
        </p:txBody>
      </p:sp>
    </p:spTree>
    <p:extLst>
      <p:ext uri="{BB962C8B-B14F-4D97-AF65-F5344CB8AC3E}">
        <p14:creationId xmlns:p14="http://schemas.microsoft.com/office/powerpoint/2010/main" xmlns="" val="7123633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395536" y="980728"/>
            <a:ext cx="8229600" cy="5184576"/>
          </a:xfrm>
        </p:spPr>
        <p:txBody>
          <a:bodyPr>
            <a:normAutofit fontScale="92500" lnSpcReduction="20000"/>
          </a:bodyPr>
          <a:lstStyle/>
          <a:p>
            <a:pPr marL="109728" indent="0" fontAlgn="auto">
              <a:lnSpc>
                <a:spcPct val="160000"/>
              </a:lnSpc>
              <a:spcAft>
                <a:spcPts val="0"/>
              </a:spcAft>
              <a:buFont typeface="Wingdings 3"/>
              <a:buNone/>
              <a:defRPr/>
            </a:pPr>
            <a:r>
              <a:rPr lang="en-US" altLang="zh-CN" sz="2600" b="1" dirty="0" smtClean="0"/>
              <a:t>2.3 </a:t>
            </a:r>
            <a:r>
              <a:rPr lang="zh-CN" altLang="en-US" sz="2600" b="1" dirty="0" smtClean="0"/>
              <a:t>检测监测与预警预报技术方面的问题</a:t>
            </a:r>
            <a:endParaRPr lang="en-US" altLang="zh-CN" sz="2600" b="1" dirty="0" smtClean="0"/>
          </a:p>
          <a:p>
            <a:pPr marL="109728" indent="0" fontAlgn="auto">
              <a:lnSpc>
                <a:spcPct val="160000"/>
              </a:lnSpc>
              <a:spcAft>
                <a:spcPts val="0"/>
              </a:spcAft>
              <a:buFont typeface="Wingdings 3"/>
              <a:buNone/>
              <a:defRPr/>
            </a:pPr>
            <a:r>
              <a:rPr lang="en-US" altLang="zh-CN" sz="2600" dirty="0" smtClean="0"/>
              <a:t>2.3.1 </a:t>
            </a:r>
            <a:r>
              <a:rPr lang="zh-CN" altLang="en-US" sz="2600" dirty="0" smtClean="0"/>
              <a:t>检验检测方面的问题</a:t>
            </a:r>
            <a:endParaRPr lang="en-US" altLang="zh-CN" sz="2600" dirty="0" smtClean="0"/>
          </a:p>
          <a:p>
            <a:pPr marL="109728" indent="0" fontAlgn="auto">
              <a:lnSpc>
                <a:spcPct val="160000"/>
              </a:lnSpc>
              <a:spcAft>
                <a:spcPts val="0"/>
              </a:spcAft>
              <a:buFont typeface="Wingdings 3"/>
              <a:buNone/>
              <a:defRPr/>
            </a:pPr>
            <a:r>
              <a:rPr lang="zh-CN" altLang="en-US" sz="2600" dirty="0" smtClean="0"/>
              <a:t>（</a:t>
            </a:r>
            <a:r>
              <a:rPr lang="en-US" altLang="zh-CN" sz="2600" dirty="0" smtClean="0"/>
              <a:t>1</a:t>
            </a:r>
            <a:r>
              <a:rPr lang="zh-CN" altLang="en-US" sz="2600" dirty="0" smtClean="0"/>
              <a:t>）检测手段相对落后 </a:t>
            </a:r>
          </a:p>
          <a:p>
            <a:pPr marL="109728" indent="0" fontAlgn="auto">
              <a:lnSpc>
                <a:spcPct val="160000"/>
              </a:lnSpc>
              <a:spcAft>
                <a:spcPts val="0"/>
              </a:spcAft>
              <a:buFont typeface="Wingdings 3"/>
              <a:buNone/>
              <a:defRPr/>
            </a:pPr>
            <a:r>
              <a:rPr lang="zh-CN" altLang="en-US" sz="2600" dirty="0" smtClean="0"/>
              <a:t>    技术手段多为目测、感观判断、停机测量、磁粉探伤等，检验人员工作量巨大但检测效率十分低下，对于大</a:t>
            </a:r>
            <a:r>
              <a:rPr lang="zh-CN" altLang="en-US" sz="2600" dirty="0"/>
              <a:t>型港口起</a:t>
            </a:r>
            <a:r>
              <a:rPr lang="zh-CN" altLang="en-US" sz="2600" dirty="0" smtClean="0"/>
              <a:t>重机械的关键位置的检测往往带有危险性</a:t>
            </a:r>
          </a:p>
          <a:p>
            <a:pPr marL="109728" indent="0" fontAlgn="auto">
              <a:lnSpc>
                <a:spcPct val="160000"/>
              </a:lnSpc>
              <a:spcAft>
                <a:spcPts val="0"/>
              </a:spcAft>
              <a:buFont typeface="Wingdings 3"/>
              <a:buNone/>
              <a:defRPr/>
            </a:pPr>
            <a:r>
              <a:rPr lang="zh-CN" altLang="en-US" sz="2600" dirty="0" smtClean="0"/>
              <a:t>（</a:t>
            </a:r>
            <a:r>
              <a:rPr lang="en-US" altLang="zh-CN" sz="2600" dirty="0" smtClean="0"/>
              <a:t>2</a:t>
            </a:r>
            <a:r>
              <a:rPr lang="zh-CN" altLang="en-US" sz="2600" dirty="0" smtClean="0"/>
              <a:t>）检测环节单一</a:t>
            </a:r>
          </a:p>
          <a:p>
            <a:pPr marL="109728" indent="0" fontAlgn="auto">
              <a:lnSpc>
                <a:spcPct val="160000"/>
              </a:lnSpc>
              <a:spcAft>
                <a:spcPts val="0"/>
              </a:spcAft>
              <a:buFont typeface="Wingdings 3"/>
              <a:buNone/>
              <a:defRPr/>
            </a:pPr>
            <a:r>
              <a:rPr lang="zh-CN" altLang="en-US" sz="2600" dirty="0" smtClean="0"/>
              <a:t>    对大</a:t>
            </a:r>
            <a:r>
              <a:rPr lang="zh-CN" altLang="en-US" sz="2600" dirty="0"/>
              <a:t>型港口起</a:t>
            </a:r>
            <a:r>
              <a:rPr lang="zh-CN" altLang="en-US" sz="2600" dirty="0" smtClean="0"/>
              <a:t>重机械实施的检验、检测是在停机状态下，检测结果不能说明工作状态下的运行情况</a:t>
            </a:r>
            <a:endParaRPr lang="en-US" altLang="zh-CN" sz="2600" dirty="0" smtClean="0"/>
          </a:p>
          <a:p>
            <a:pPr marL="365760" indent="-256032" fontAlgn="auto">
              <a:spcAft>
                <a:spcPts val="0"/>
              </a:spcAft>
              <a:buFont typeface="Wingdings 3"/>
              <a:buChar char=""/>
              <a:defRPr/>
            </a:pP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9512" y="188640"/>
            <a:ext cx="4535364" cy="6458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4"/>
          <p:cNvSpPr txBox="1">
            <a:spLocks noChangeArrowheads="1"/>
          </p:cNvSpPr>
          <p:nvPr/>
        </p:nvSpPr>
        <p:spPr bwMode="auto">
          <a:xfrm>
            <a:off x="5072066" y="285728"/>
            <a:ext cx="3571900" cy="523220"/>
          </a:xfrm>
          <a:prstGeom prst="rect">
            <a:avLst/>
          </a:prstGeom>
          <a:noFill/>
          <a:ln w="9525">
            <a:noFill/>
            <a:miter lim="800000"/>
            <a:headEnd/>
            <a:tailEnd/>
          </a:ln>
        </p:spPr>
        <p:txBody>
          <a:bodyPr wrap="square">
            <a:spAutoFit/>
          </a:bodyPr>
          <a:lstStyle/>
          <a:p>
            <a:pPr eaLnBrk="0" hangingPunct="0"/>
            <a:r>
              <a:rPr lang="zh-CN" altLang="en-US" sz="2800" b="1" dirty="0" smtClean="0">
                <a:latin typeface="黑体" pitchFamily="49" charset="-122"/>
                <a:ea typeface="黑体" pitchFamily="49" charset="-122"/>
              </a:rPr>
              <a:t>结构健康监测事业部</a:t>
            </a:r>
            <a:endParaRPr lang="zh-CN" altLang="en-US" sz="2800" b="1" dirty="0">
              <a:latin typeface="黑体" pitchFamily="49" charset="-122"/>
              <a:ea typeface="黑体" pitchFamily="49" charset="-122"/>
            </a:endParaRPr>
          </a:p>
        </p:txBody>
      </p:sp>
      <p:sp>
        <p:nvSpPr>
          <p:cNvPr id="5" name="Rectangle 12"/>
          <p:cNvSpPr txBox="1">
            <a:spLocks noChangeArrowheads="1"/>
          </p:cNvSpPr>
          <p:nvPr/>
        </p:nvSpPr>
        <p:spPr bwMode="gray">
          <a:xfrm>
            <a:off x="353738" y="1412776"/>
            <a:ext cx="3786214" cy="4824536"/>
          </a:xfrm>
          <a:prstGeom prst="rect">
            <a:avLst/>
          </a:prstGeom>
          <a:noFill/>
          <a:ln w="9525">
            <a:noFill/>
            <a:miter lim="800000"/>
            <a:headEnd/>
            <a:tailEnd/>
          </a:ln>
          <a:effectLst/>
        </p:spPr>
        <p:txBody>
          <a:bodyPr/>
          <a:lstStyle/>
          <a:p>
            <a:pPr indent="-342900">
              <a:spcBef>
                <a:spcPts val="0"/>
              </a:spcBef>
              <a:buClr>
                <a:schemeClr val="bg1"/>
              </a:buClr>
              <a:defRPr/>
            </a:pPr>
            <a:r>
              <a:rPr lang="zh-CN" altLang="en-US" sz="2000" dirty="0" smtClean="0">
                <a:solidFill>
                  <a:srgbClr val="FF0000"/>
                </a:solidFill>
                <a:latin typeface="+mn-ea"/>
                <a:ea typeface="+mn-ea"/>
              </a:rPr>
              <a:t>研究方向</a:t>
            </a:r>
            <a:r>
              <a:rPr lang="en-US" altLang="zh-CN" sz="2000" dirty="0" smtClean="0">
                <a:solidFill>
                  <a:srgbClr val="FF0000"/>
                </a:solidFill>
                <a:latin typeface="+mn-ea"/>
                <a:ea typeface="+mn-ea"/>
              </a:rPr>
              <a:t>:</a:t>
            </a:r>
          </a:p>
          <a:p>
            <a:pPr indent="-342900">
              <a:spcBef>
                <a:spcPts val="0"/>
              </a:spcBef>
              <a:buClr>
                <a:schemeClr val="bg1"/>
              </a:buClr>
              <a:defRPr/>
            </a:pPr>
            <a:r>
              <a:rPr lang="en-US" altLang="zh-CN" dirty="0" smtClean="0">
                <a:latin typeface="+mn-ea"/>
                <a:ea typeface="+mn-ea"/>
              </a:rPr>
              <a:t>1</a:t>
            </a:r>
            <a:r>
              <a:rPr lang="zh-CN" altLang="en-US" dirty="0" smtClean="0">
                <a:latin typeface="+mn-ea"/>
                <a:ea typeface="+mn-ea"/>
              </a:rPr>
              <a:t>、光纤、电磁、声发射等传感技术与传感网络；</a:t>
            </a:r>
            <a:endParaRPr lang="en-US" altLang="zh-CN" dirty="0" smtClean="0">
              <a:latin typeface="+mn-ea"/>
              <a:ea typeface="+mn-ea"/>
            </a:endParaRPr>
          </a:p>
          <a:p>
            <a:pPr indent="-342900">
              <a:spcBef>
                <a:spcPts val="0"/>
              </a:spcBef>
              <a:buClr>
                <a:schemeClr val="bg1"/>
              </a:buClr>
              <a:defRPr/>
            </a:pPr>
            <a:r>
              <a:rPr lang="en-US" altLang="zh-CN" dirty="0" smtClean="0">
                <a:latin typeface="+mn-ea"/>
                <a:ea typeface="+mn-ea"/>
              </a:rPr>
              <a:t>2</a:t>
            </a:r>
            <a:r>
              <a:rPr lang="zh-CN" altLang="en-US" dirty="0" smtClean="0">
                <a:latin typeface="+mn-ea"/>
                <a:ea typeface="+mn-ea"/>
              </a:rPr>
              <a:t>、结构</a:t>
            </a:r>
            <a:r>
              <a:rPr lang="zh-CN" altLang="en-US" dirty="0">
                <a:latin typeface="+mn-ea"/>
                <a:ea typeface="+mn-ea"/>
              </a:rPr>
              <a:t>健康监测与诊断</a:t>
            </a:r>
            <a:r>
              <a:rPr lang="zh-CN" altLang="en-US" dirty="0" smtClean="0">
                <a:latin typeface="+mn-ea"/>
                <a:ea typeface="+mn-ea"/>
              </a:rPr>
              <a:t>技术；</a:t>
            </a:r>
            <a:endParaRPr lang="en-US" altLang="zh-CN" dirty="0" smtClean="0">
              <a:latin typeface="+mn-ea"/>
              <a:ea typeface="+mn-ea"/>
            </a:endParaRPr>
          </a:p>
          <a:p>
            <a:pPr indent="-342900">
              <a:spcBef>
                <a:spcPts val="0"/>
              </a:spcBef>
              <a:buClr>
                <a:schemeClr val="bg1"/>
              </a:buClr>
              <a:defRPr/>
            </a:pPr>
            <a:r>
              <a:rPr lang="en-US" altLang="zh-CN" dirty="0" smtClean="0">
                <a:latin typeface="+mn-ea"/>
                <a:ea typeface="+mn-ea"/>
              </a:rPr>
              <a:t>3</a:t>
            </a:r>
            <a:r>
              <a:rPr lang="zh-CN" altLang="en-US" dirty="0" smtClean="0">
                <a:latin typeface="+mn-ea"/>
                <a:ea typeface="+mn-ea"/>
              </a:rPr>
              <a:t>、结构</a:t>
            </a:r>
            <a:r>
              <a:rPr lang="zh-CN" altLang="en-US" dirty="0">
                <a:latin typeface="+mn-ea"/>
                <a:ea typeface="+mn-ea"/>
              </a:rPr>
              <a:t>健康预警与预报</a:t>
            </a:r>
            <a:r>
              <a:rPr lang="zh-CN" altLang="en-US" dirty="0" smtClean="0">
                <a:latin typeface="+mn-ea"/>
                <a:ea typeface="+mn-ea"/>
              </a:rPr>
              <a:t>技术；</a:t>
            </a:r>
            <a:endParaRPr lang="en-US" altLang="zh-CN" dirty="0" smtClean="0">
              <a:latin typeface="+mn-ea"/>
              <a:ea typeface="+mn-ea"/>
            </a:endParaRPr>
          </a:p>
          <a:p>
            <a:pPr indent="-342900">
              <a:spcBef>
                <a:spcPts val="0"/>
              </a:spcBef>
              <a:buClr>
                <a:schemeClr val="bg1"/>
              </a:buClr>
              <a:defRPr/>
            </a:pPr>
            <a:r>
              <a:rPr lang="en-US" altLang="zh-CN" dirty="0" smtClean="0">
                <a:latin typeface="+mn-ea"/>
                <a:ea typeface="+mn-ea"/>
              </a:rPr>
              <a:t>4</a:t>
            </a:r>
            <a:r>
              <a:rPr lang="zh-CN" altLang="en-US" dirty="0" smtClean="0">
                <a:latin typeface="+mn-ea"/>
                <a:ea typeface="+mn-ea"/>
              </a:rPr>
              <a:t>、结构健康监测集成系统；</a:t>
            </a:r>
            <a:endParaRPr lang="en-US" altLang="zh-CN" dirty="0" smtClean="0">
              <a:latin typeface="+mn-ea"/>
              <a:ea typeface="+mn-ea"/>
            </a:endParaRPr>
          </a:p>
          <a:p>
            <a:pPr indent="-342900">
              <a:spcBef>
                <a:spcPts val="0"/>
              </a:spcBef>
              <a:buClr>
                <a:schemeClr val="bg1"/>
              </a:buClr>
              <a:defRPr/>
            </a:pPr>
            <a:r>
              <a:rPr lang="en-US" altLang="zh-CN" dirty="0" smtClean="0">
                <a:latin typeface="+mn-ea"/>
                <a:ea typeface="+mn-ea"/>
              </a:rPr>
              <a:t>5</a:t>
            </a:r>
            <a:r>
              <a:rPr lang="zh-CN" altLang="en-US" dirty="0" smtClean="0">
                <a:latin typeface="+mn-ea"/>
                <a:ea typeface="+mn-ea"/>
              </a:rPr>
              <a:t>、结构健康监测技术标准与规范等 。</a:t>
            </a:r>
            <a:endParaRPr lang="en-US" altLang="zh-CN" dirty="0" smtClean="0">
              <a:latin typeface="+mn-ea"/>
              <a:ea typeface="+mn-ea"/>
            </a:endParaRPr>
          </a:p>
          <a:p>
            <a:pPr indent="-342900">
              <a:spcBef>
                <a:spcPts val="0"/>
              </a:spcBef>
              <a:buClr>
                <a:schemeClr val="bg1"/>
              </a:buClr>
              <a:defRPr/>
            </a:pPr>
            <a:endParaRPr lang="en-US" altLang="zh-CN" dirty="0" smtClean="0">
              <a:latin typeface="+mn-ea"/>
              <a:ea typeface="+mn-ea"/>
            </a:endParaRPr>
          </a:p>
          <a:p>
            <a:pPr indent="-342900">
              <a:spcBef>
                <a:spcPts val="0"/>
              </a:spcBef>
              <a:buClr>
                <a:schemeClr val="bg1"/>
              </a:buClr>
              <a:defRPr/>
            </a:pPr>
            <a:r>
              <a:rPr lang="zh-CN" altLang="en-US" sz="2000" dirty="0" smtClean="0">
                <a:solidFill>
                  <a:srgbClr val="FF0000"/>
                </a:solidFill>
                <a:latin typeface="+mn-ea"/>
                <a:ea typeface="+mn-ea"/>
              </a:rPr>
              <a:t>发展目标：</a:t>
            </a:r>
            <a:endParaRPr lang="en-US" altLang="zh-CN" sz="2000" dirty="0" smtClean="0">
              <a:solidFill>
                <a:srgbClr val="FF0000"/>
              </a:solidFill>
              <a:latin typeface="+mn-ea"/>
              <a:ea typeface="+mn-ea"/>
            </a:endParaRPr>
          </a:p>
          <a:p>
            <a:pPr indent="-342900">
              <a:spcBef>
                <a:spcPts val="0"/>
              </a:spcBef>
              <a:buClr>
                <a:schemeClr val="bg1"/>
              </a:buClr>
              <a:defRPr/>
            </a:pPr>
            <a:r>
              <a:rPr lang="zh-CN" altLang="en-US" dirty="0" smtClean="0">
                <a:latin typeface="+mn-ea"/>
                <a:ea typeface="+mn-ea"/>
              </a:rPr>
              <a:t>    构建特种设备建</a:t>
            </a:r>
            <a:r>
              <a:rPr lang="zh-CN" altLang="en-US" dirty="0">
                <a:latin typeface="+mn-ea"/>
                <a:ea typeface="+mn-ea"/>
              </a:rPr>
              <a:t>康监测与预警技术体系，为保障特种设备安全运行提供技术支撑</a:t>
            </a:r>
            <a:r>
              <a:rPr lang="zh-CN" altLang="en-US" dirty="0" smtClean="0">
                <a:latin typeface="+mn-ea"/>
                <a:ea typeface="+mn-ea"/>
              </a:rPr>
              <a:t>。</a:t>
            </a:r>
            <a:r>
              <a:rPr lang="zh-CN" altLang="en-US" kern="0" dirty="0" smtClean="0">
                <a:latin typeface="+mn-ea"/>
                <a:ea typeface="+mn-ea"/>
              </a:rPr>
              <a:t>现有</a:t>
            </a:r>
            <a:r>
              <a:rPr lang="zh-CN" altLang="en-US" kern="0" dirty="0">
                <a:latin typeface="+mn-ea"/>
                <a:ea typeface="+mn-ea"/>
              </a:rPr>
              <a:t>人员</a:t>
            </a:r>
            <a:r>
              <a:rPr lang="en-US" altLang="zh-CN" kern="0" dirty="0">
                <a:latin typeface="+mn-ea"/>
                <a:ea typeface="+mn-ea"/>
              </a:rPr>
              <a:t>30</a:t>
            </a:r>
            <a:r>
              <a:rPr lang="zh-CN" altLang="en-US" kern="0" dirty="0">
                <a:latin typeface="+mn-ea"/>
                <a:ea typeface="+mn-ea"/>
              </a:rPr>
              <a:t>人，研究员</a:t>
            </a:r>
            <a:r>
              <a:rPr lang="en-US" altLang="zh-CN" kern="0" dirty="0">
                <a:latin typeface="+mn-ea"/>
                <a:ea typeface="+mn-ea"/>
              </a:rPr>
              <a:t>1</a:t>
            </a:r>
            <a:r>
              <a:rPr lang="zh-CN" altLang="en-US" kern="0" dirty="0">
                <a:latin typeface="+mn-ea"/>
                <a:ea typeface="+mn-ea"/>
              </a:rPr>
              <a:t>人，博士</a:t>
            </a:r>
            <a:r>
              <a:rPr lang="en-US" altLang="zh-CN" kern="0" dirty="0">
                <a:latin typeface="+mn-ea"/>
                <a:ea typeface="+mn-ea"/>
              </a:rPr>
              <a:t>6</a:t>
            </a:r>
            <a:r>
              <a:rPr lang="zh-CN" altLang="en-US" kern="0" dirty="0">
                <a:latin typeface="+mn-ea"/>
                <a:ea typeface="+mn-ea"/>
              </a:rPr>
              <a:t>名，均有硕士学历。</a:t>
            </a:r>
          </a:p>
        </p:txBody>
      </p:sp>
      <p:pic>
        <p:nvPicPr>
          <p:cNvPr id="7" name="图片 6" descr="平台2"/>
          <p:cNvPicPr>
            <a:picLocks noChangeAspect="1" noChangeArrowheads="1"/>
          </p:cNvPicPr>
          <p:nvPr/>
        </p:nvPicPr>
        <p:blipFill>
          <a:blip r:embed="rId3"/>
          <a:srcRect l="4256" t="4015" r="6372" b="7457"/>
          <a:stretch>
            <a:fillRect/>
          </a:stretch>
        </p:blipFill>
        <p:spPr bwMode="auto">
          <a:xfrm>
            <a:off x="4357686" y="1700808"/>
            <a:ext cx="4286280" cy="3884441"/>
          </a:xfrm>
          <a:prstGeom prst="rect">
            <a:avLst/>
          </a:prstGeom>
          <a:noFill/>
          <a:ln w="9525">
            <a:noFill/>
            <a:miter lim="800000"/>
            <a:headEnd/>
            <a:tailEnd/>
          </a:ln>
        </p:spPr>
      </p:pic>
    </p:spTree>
    <p:extLst>
      <p:ext uri="{BB962C8B-B14F-4D97-AF65-F5344CB8AC3E}">
        <p14:creationId xmlns:p14="http://schemas.microsoft.com/office/powerpoint/2010/main" xmlns="" val="18090302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内容占位符 1"/>
          <p:cNvSpPr>
            <a:spLocks noGrp="1"/>
          </p:cNvSpPr>
          <p:nvPr>
            <p:ph idx="1"/>
          </p:nvPr>
        </p:nvSpPr>
        <p:spPr>
          <a:xfrm>
            <a:off x="457200" y="1481138"/>
            <a:ext cx="8229600" cy="5043487"/>
          </a:xfrm>
        </p:spPr>
        <p:txBody>
          <a:bodyPr/>
          <a:lstStyle/>
          <a:p>
            <a:pPr marL="109538" indent="0">
              <a:lnSpc>
                <a:spcPct val="160000"/>
              </a:lnSpc>
              <a:buFont typeface="Wingdings 3" pitchFamily="18" charset="2"/>
              <a:buNone/>
            </a:pPr>
            <a:r>
              <a:rPr lang="zh-CN" altLang="en-US" sz="2400" smtClean="0"/>
              <a:t>（</a:t>
            </a:r>
            <a:r>
              <a:rPr lang="en-US" altLang="zh-CN" sz="2400" smtClean="0"/>
              <a:t>3</a:t>
            </a:r>
            <a:r>
              <a:rPr lang="zh-CN" altLang="en-US" sz="2400" smtClean="0"/>
              <a:t>）检测理念保守</a:t>
            </a:r>
          </a:p>
          <a:p>
            <a:pPr marL="109538" indent="0">
              <a:lnSpc>
                <a:spcPct val="160000"/>
              </a:lnSpc>
              <a:buFont typeface="Wingdings 3" pitchFamily="18" charset="2"/>
              <a:buNone/>
            </a:pPr>
            <a:r>
              <a:rPr lang="zh-CN" altLang="en-US" sz="2400" smtClean="0"/>
              <a:t>     以定检、监检为主，而使用单位普遍存在“重使用轻维护”的现象，潜在风险增加</a:t>
            </a:r>
            <a:endParaRPr lang="en-US" altLang="zh-CN" sz="2400" smtClean="0"/>
          </a:p>
          <a:p>
            <a:pPr marL="109538" indent="0">
              <a:lnSpc>
                <a:spcPct val="160000"/>
              </a:lnSpc>
              <a:buFont typeface="Wingdings 3" pitchFamily="18" charset="2"/>
              <a:buNone/>
            </a:pPr>
            <a:r>
              <a:rPr lang="zh-CN" altLang="en-US" sz="2400" smtClean="0"/>
              <a:t>（</a:t>
            </a:r>
            <a:r>
              <a:rPr lang="en-US" altLang="zh-CN" sz="2400" smtClean="0"/>
              <a:t>4</a:t>
            </a:r>
            <a:r>
              <a:rPr lang="zh-CN" altLang="en-US" sz="2400" smtClean="0"/>
              <a:t>）现有测试手段不能满足在线监测的需要</a:t>
            </a:r>
            <a:endParaRPr lang="en-US" altLang="zh-CN" sz="2400" smtClean="0"/>
          </a:p>
          <a:p>
            <a:pPr marL="109538" indent="0">
              <a:lnSpc>
                <a:spcPct val="160000"/>
              </a:lnSpc>
              <a:buFont typeface="Wingdings 3" pitchFamily="18" charset="2"/>
              <a:buNone/>
            </a:pPr>
            <a:r>
              <a:rPr lang="zh-CN" altLang="en-US" sz="2400" smtClean="0"/>
              <a:t>    目前，港口起重机械的使用环境一般受电磁干扰较大，检测仪器的精度容易受到影响。</a:t>
            </a:r>
            <a:endParaRPr lang="en-US" altLang="zh-CN" sz="2400" smtClean="0"/>
          </a:p>
          <a:p>
            <a:pPr marL="109538" indent="0">
              <a:buFont typeface="Wingdings 3" pitchFamily="18" charset="2"/>
              <a:buNone/>
            </a:pPr>
            <a:endParaRPr lang="zh-CN" altLang="en-US"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109538" indent="0">
              <a:lnSpc>
                <a:spcPct val="160000"/>
              </a:lnSpc>
              <a:buFont typeface="Wingdings 3" pitchFamily="18" charset="2"/>
              <a:buNone/>
            </a:pPr>
            <a:r>
              <a:rPr lang="zh-CN" altLang="en-US" sz="2400" dirty="0" smtClean="0"/>
              <a:t>（</a:t>
            </a:r>
            <a:r>
              <a:rPr lang="en-US" altLang="zh-CN" sz="2400" dirty="0" smtClean="0"/>
              <a:t>5</a:t>
            </a:r>
            <a:r>
              <a:rPr lang="zh-CN" altLang="en-US" sz="2400" dirty="0" smtClean="0"/>
              <a:t>）安全评价缺少基础数据支撑</a:t>
            </a:r>
          </a:p>
          <a:p>
            <a:pPr marL="109538" indent="0">
              <a:lnSpc>
                <a:spcPct val="160000"/>
              </a:lnSpc>
              <a:buFont typeface="Wingdings 3" pitchFamily="18" charset="2"/>
              <a:buNone/>
            </a:pPr>
            <a:r>
              <a:rPr lang="zh-CN" altLang="en-US" sz="2400" dirty="0" smtClean="0"/>
              <a:t>    无法了解港口起重机运行状态下的载荷谱以及由此引起的应力状态，人们无法深入掌握在役起重机械的结构抗力水平和剩余寿命情况，对于超期服役的起重机械，安全评估的准确数据更为缺乏。</a:t>
            </a:r>
          </a:p>
          <a:p>
            <a:pPr marL="109538" indent="0"/>
            <a:endParaRPr lang="zh-CN" altLang="en-US"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977900"/>
            <a:ext cx="8229600" cy="5880100"/>
          </a:xfrm>
        </p:spPr>
        <p:txBody>
          <a:bodyPr>
            <a:noAutofit/>
          </a:bodyPr>
          <a:lstStyle/>
          <a:p>
            <a:pPr marL="109538" indent="0">
              <a:lnSpc>
                <a:spcPct val="150000"/>
              </a:lnSpc>
              <a:buFont typeface="Wingdings 3" pitchFamily="18" charset="2"/>
              <a:buNone/>
            </a:pPr>
            <a:r>
              <a:rPr lang="en-US" altLang="zh-CN" sz="2400" dirty="0" smtClean="0"/>
              <a:t>2.3.2 </a:t>
            </a:r>
            <a:r>
              <a:rPr lang="zh-CN" altLang="en-US" sz="2400" dirty="0" smtClean="0"/>
              <a:t>运行安全监控方面的问题</a:t>
            </a:r>
            <a:endParaRPr lang="en-US" altLang="zh-CN" sz="2400" dirty="0" smtClean="0"/>
          </a:p>
          <a:p>
            <a:pPr marL="452438" indent="-342900">
              <a:lnSpc>
                <a:spcPct val="150000"/>
              </a:lnSpc>
            </a:pPr>
            <a:r>
              <a:rPr lang="zh-CN" altLang="en-US" sz="2400" dirty="0" smtClean="0"/>
              <a:t>目前起重机械安全监控和管理的自动化水平低，大部分起重机械的运行安全仍依靠人工监管</a:t>
            </a:r>
            <a:endParaRPr lang="en-US" altLang="zh-CN" sz="2400" dirty="0" smtClean="0"/>
          </a:p>
          <a:p>
            <a:pPr marL="452438" indent="-342900">
              <a:lnSpc>
                <a:spcPct val="150000"/>
              </a:lnSpc>
            </a:pPr>
            <a:r>
              <a:rPr lang="zh-CN" altLang="en-US" sz="2400" dirty="0"/>
              <a:t>已有的安全监控系统功能单一，难以满足实际应用需求</a:t>
            </a:r>
            <a:endParaRPr lang="en-US" altLang="zh-CN" sz="2400" dirty="0"/>
          </a:p>
          <a:p>
            <a:pPr lvl="1">
              <a:lnSpc>
                <a:spcPct val="150000"/>
              </a:lnSpc>
            </a:pPr>
            <a:r>
              <a:rPr lang="zh-CN" altLang="en-US" sz="2400" dirty="0"/>
              <a:t>监控的运行参数不全面</a:t>
            </a:r>
            <a:endParaRPr lang="en-US" altLang="zh-CN" sz="2400" dirty="0"/>
          </a:p>
          <a:p>
            <a:pPr lvl="1">
              <a:lnSpc>
                <a:spcPct val="150000"/>
              </a:lnSpc>
            </a:pPr>
            <a:r>
              <a:rPr lang="zh-CN" altLang="en-US" sz="2400" dirty="0"/>
              <a:t>功能较为单一，不具有实时记录、历史追溯、自诊断、实时报警的功能</a:t>
            </a:r>
          </a:p>
          <a:p>
            <a:pPr lvl="1">
              <a:lnSpc>
                <a:spcPct val="150000"/>
              </a:lnSpc>
            </a:pPr>
            <a:r>
              <a:rPr lang="zh-CN" altLang="en-US" sz="2400" dirty="0"/>
              <a:t>监测精度低，实时性差</a:t>
            </a:r>
            <a:endParaRPr lang="en-US" altLang="zh-CN" sz="2400" dirty="0"/>
          </a:p>
          <a:p>
            <a:pPr lvl="1">
              <a:lnSpc>
                <a:spcPct val="150000"/>
              </a:lnSpc>
            </a:pPr>
            <a:r>
              <a:rPr lang="zh-CN" altLang="en-US" sz="2400" dirty="0"/>
              <a:t>监控信息不完整，不便于故障分析和事故调查</a:t>
            </a:r>
            <a:endParaRPr lang="en-US" altLang="zh-CN" sz="2400" dirty="0"/>
          </a:p>
          <a:p>
            <a:endParaRPr lang="zh-CN" altLang="en-US" dirty="0"/>
          </a:p>
          <a:p>
            <a:pPr marL="452438" indent="-342900">
              <a:lnSpc>
                <a:spcPct val="150000"/>
              </a:lnSpc>
            </a:pPr>
            <a:endParaRPr lang="en-US" altLang="zh-CN" sz="2400" dirty="0" smtClean="0"/>
          </a:p>
          <a:p>
            <a:pPr marL="452438" indent="-342900">
              <a:lnSpc>
                <a:spcPct val="150000"/>
              </a:lnSpc>
            </a:pPr>
            <a:endParaRPr lang="en-US" altLang="zh-CN" sz="2400" dirty="0" smtClean="0"/>
          </a:p>
          <a:p>
            <a:pPr lvl="1">
              <a:lnSpc>
                <a:spcPct val="150000"/>
              </a:lnSpc>
            </a:pPr>
            <a:endParaRPr lang="en-US" altLang="zh-CN" sz="2400" dirty="0" smtClean="0"/>
          </a:p>
          <a:p>
            <a:pPr lvl="1">
              <a:lnSpc>
                <a:spcPct val="150000"/>
              </a:lnSpc>
            </a:pPr>
            <a:endParaRPr lang="en-US" altLang="zh-CN" sz="2400" dirty="0" smtClean="0"/>
          </a:p>
          <a:p>
            <a:pPr marL="109538" indent="0">
              <a:lnSpc>
                <a:spcPct val="150000"/>
              </a:lnSpc>
            </a:pPr>
            <a:endParaRPr lang="zh-CN" altLang="en-US" sz="2400"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1000347"/>
            <a:ext cx="8229600" cy="5832648"/>
          </a:xfrm>
        </p:spPr>
        <p:txBody>
          <a:bodyPr/>
          <a:lstStyle/>
          <a:p>
            <a:pPr marL="109537" indent="0">
              <a:buNone/>
            </a:pPr>
            <a:r>
              <a:rPr lang="en-US" altLang="zh-CN" sz="2400" dirty="0" smtClean="0"/>
              <a:t>2.3.3</a:t>
            </a:r>
            <a:r>
              <a:rPr lang="zh-CN" altLang="en-US" sz="2400" dirty="0" smtClean="0"/>
              <a:t>、健康监测与预报方面的问题</a:t>
            </a:r>
            <a:endParaRPr lang="en-US" altLang="zh-CN" sz="2400" dirty="0" smtClean="0"/>
          </a:p>
          <a:p>
            <a:pPr>
              <a:lnSpc>
                <a:spcPct val="150000"/>
              </a:lnSpc>
            </a:pPr>
            <a:r>
              <a:rPr lang="zh-CN" altLang="en-US" sz="2400" dirty="0" smtClean="0"/>
              <a:t>关于起</a:t>
            </a:r>
            <a:r>
              <a:rPr lang="zh-CN" altLang="en-US" sz="2400" dirty="0"/>
              <a:t>重机械健康监测与预</a:t>
            </a:r>
            <a:r>
              <a:rPr lang="zh-CN" altLang="en-US" sz="2400" dirty="0" smtClean="0"/>
              <a:t>报的研究仍属于空</a:t>
            </a:r>
            <a:r>
              <a:rPr lang="zh-CN" altLang="en-US" sz="2400" dirty="0"/>
              <a:t>白</a:t>
            </a:r>
            <a:endParaRPr lang="en-US" altLang="zh-CN" sz="2400" dirty="0"/>
          </a:p>
          <a:p>
            <a:pPr>
              <a:lnSpc>
                <a:spcPct val="150000"/>
              </a:lnSpc>
            </a:pPr>
            <a:r>
              <a:rPr lang="zh-CN" altLang="en-US" sz="2400" dirty="0" smtClean="0"/>
              <a:t>目</a:t>
            </a:r>
            <a:r>
              <a:rPr lang="zh-CN" altLang="en-US" sz="2400" dirty="0"/>
              <a:t>前起重机械日常运行管理和维护采用的方式：</a:t>
            </a:r>
            <a:endParaRPr lang="en-US" altLang="zh-CN" sz="2400" dirty="0"/>
          </a:p>
          <a:p>
            <a:pPr lvl="1">
              <a:lnSpc>
                <a:spcPct val="150000"/>
              </a:lnSpc>
              <a:buFont typeface="Wingdings" pitchFamily="2" charset="2"/>
              <a:buChar char="Ø"/>
            </a:pPr>
            <a:r>
              <a:rPr lang="zh-CN" altLang="en-US" sz="2000" dirty="0"/>
              <a:t>定期检验，日常人工点检</a:t>
            </a:r>
            <a:r>
              <a:rPr lang="en-US" altLang="zh-CN" sz="2000" dirty="0"/>
              <a:t>	</a:t>
            </a:r>
          </a:p>
          <a:p>
            <a:pPr lvl="1">
              <a:lnSpc>
                <a:spcPct val="150000"/>
              </a:lnSpc>
              <a:buFont typeface="Wingdings" pitchFamily="2" charset="2"/>
              <a:buChar char="Ø"/>
            </a:pPr>
            <a:r>
              <a:rPr lang="zh-CN" altLang="en-US" sz="2000" dirty="0"/>
              <a:t>计划性维护，事后维修</a:t>
            </a:r>
            <a:endParaRPr lang="en-US" altLang="zh-CN" sz="2000" dirty="0"/>
          </a:p>
          <a:p>
            <a:pPr>
              <a:lnSpc>
                <a:spcPct val="150000"/>
              </a:lnSpc>
            </a:pPr>
            <a:r>
              <a:rPr lang="zh-CN" altLang="en-US" sz="2400" dirty="0"/>
              <a:t>现</a:t>
            </a:r>
            <a:r>
              <a:rPr lang="zh-CN" altLang="en-US" sz="2400" dirty="0" smtClean="0"/>
              <a:t>有的</a:t>
            </a:r>
            <a:r>
              <a:rPr lang="zh-CN" altLang="en-US" sz="2400" dirty="0"/>
              <a:t>起重机械</a:t>
            </a:r>
            <a:r>
              <a:rPr lang="zh-CN" altLang="en-US" sz="2400" dirty="0" smtClean="0"/>
              <a:t>运行管理和维护方式存在的问题：</a:t>
            </a:r>
            <a:endParaRPr lang="en-US" altLang="zh-CN" sz="2400" dirty="0" smtClean="0"/>
          </a:p>
          <a:p>
            <a:pPr lvl="1">
              <a:lnSpc>
                <a:spcPct val="150000"/>
              </a:lnSpc>
              <a:buFont typeface="Wingdings" pitchFamily="2" charset="2"/>
              <a:buChar char="Ø"/>
            </a:pPr>
            <a:r>
              <a:rPr lang="zh-CN" altLang="en-US" sz="2000" dirty="0"/>
              <a:t>“重使用，轻维护</a:t>
            </a:r>
            <a:r>
              <a:rPr lang="zh-CN" altLang="en-US" sz="2000" dirty="0" smtClean="0"/>
              <a:t>”， </a:t>
            </a:r>
            <a:r>
              <a:rPr lang="zh-CN" altLang="en-US" sz="2000" dirty="0"/>
              <a:t>对于起重机</a:t>
            </a:r>
            <a:r>
              <a:rPr lang="zh-CN" altLang="en-US" sz="2000" dirty="0" smtClean="0"/>
              <a:t>械健</a:t>
            </a:r>
            <a:r>
              <a:rPr lang="zh-CN" altLang="en-US" sz="2000" dirty="0"/>
              <a:t>康运行的观念薄弱</a:t>
            </a:r>
            <a:endParaRPr lang="en-US" altLang="zh-CN" sz="2000" dirty="0"/>
          </a:p>
          <a:p>
            <a:pPr lvl="1">
              <a:lnSpc>
                <a:spcPct val="150000"/>
              </a:lnSpc>
              <a:buFont typeface="Wingdings" pitchFamily="2" charset="2"/>
              <a:buChar char="Ø"/>
            </a:pPr>
            <a:r>
              <a:rPr lang="zh-CN" altLang="en-US" sz="2000" dirty="0"/>
              <a:t>效率</a:t>
            </a:r>
            <a:r>
              <a:rPr lang="zh-CN" altLang="en-US" sz="2000" dirty="0" smtClean="0"/>
              <a:t>低，成本高，影响经济效益</a:t>
            </a:r>
            <a:endParaRPr lang="en-US" altLang="zh-CN" sz="2000" dirty="0" smtClean="0"/>
          </a:p>
          <a:p>
            <a:pPr lvl="1">
              <a:lnSpc>
                <a:spcPct val="150000"/>
              </a:lnSpc>
              <a:buFont typeface="Wingdings" pitchFamily="2" charset="2"/>
              <a:buChar char="Ø"/>
            </a:pPr>
            <a:r>
              <a:rPr lang="zh-CN" altLang="en-US" sz="2000" dirty="0" smtClean="0"/>
              <a:t>无法及时预知故障和事故发生，造成经济损失，危害人身安全</a:t>
            </a:r>
            <a:endParaRPr lang="en-US" altLang="zh-CN" sz="2000" dirty="0" smtClean="0"/>
          </a:p>
          <a:p>
            <a:pPr>
              <a:lnSpc>
                <a:spcPct val="150000"/>
              </a:lnSpc>
            </a:pPr>
            <a:endParaRPr lang="zh-CN" altLang="en-US" sz="2400" dirty="0"/>
          </a:p>
        </p:txBody>
      </p:sp>
    </p:spTree>
    <p:extLst>
      <p:ext uri="{BB962C8B-B14F-4D97-AF65-F5344CB8AC3E}">
        <p14:creationId xmlns:p14="http://schemas.microsoft.com/office/powerpoint/2010/main" xmlns="" val="7713832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内容占位符 1"/>
          <p:cNvSpPr>
            <a:spLocks noGrp="1"/>
          </p:cNvSpPr>
          <p:nvPr>
            <p:ph idx="1"/>
          </p:nvPr>
        </p:nvSpPr>
        <p:spPr/>
        <p:txBody>
          <a:bodyPr/>
          <a:lstStyle/>
          <a:p>
            <a:pPr marL="109537" indent="0">
              <a:lnSpc>
                <a:spcPct val="150000"/>
              </a:lnSpc>
              <a:buNone/>
            </a:pPr>
            <a:r>
              <a:rPr lang="en-US" altLang="zh-CN" b="1" dirty="0" smtClean="0"/>
              <a:t>2.4 </a:t>
            </a:r>
            <a:r>
              <a:rPr lang="zh-CN" altLang="en-US" b="1" dirty="0" smtClean="0"/>
              <a:t>港机</a:t>
            </a:r>
            <a:r>
              <a:rPr lang="zh-CN" altLang="zh-CN" b="1" dirty="0" smtClean="0"/>
              <a:t>发展面临的形势与挑战</a:t>
            </a:r>
            <a:endParaRPr lang="en-US" altLang="zh-CN" b="1" dirty="0" smtClean="0"/>
          </a:p>
          <a:p>
            <a:pPr>
              <a:lnSpc>
                <a:spcPct val="150000"/>
              </a:lnSpc>
            </a:pPr>
            <a:r>
              <a:rPr lang="zh-CN" altLang="en-US" sz="2400" dirty="0" smtClean="0"/>
              <a:t>港口</a:t>
            </a:r>
            <a:r>
              <a:rPr lang="zh-CN" altLang="zh-CN" sz="2400" dirty="0" smtClean="0"/>
              <a:t>起重机械数量急剧增加</a:t>
            </a:r>
            <a:endParaRPr lang="en-US" altLang="zh-CN" sz="2400" dirty="0" smtClean="0"/>
          </a:p>
          <a:p>
            <a:pPr>
              <a:lnSpc>
                <a:spcPct val="150000"/>
              </a:lnSpc>
            </a:pPr>
            <a:r>
              <a:rPr lang="zh-CN" altLang="en-US" sz="2400" dirty="0" smtClean="0"/>
              <a:t>港口</a:t>
            </a:r>
            <a:r>
              <a:rPr lang="zh-CN" altLang="zh-CN" sz="2400" dirty="0" smtClean="0"/>
              <a:t>起重机事故频发</a:t>
            </a:r>
            <a:endParaRPr lang="en-US" altLang="zh-CN" sz="2400" dirty="0" smtClean="0"/>
          </a:p>
          <a:p>
            <a:pPr>
              <a:lnSpc>
                <a:spcPct val="150000"/>
              </a:lnSpc>
            </a:pPr>
            <a:r>
              <a:rPr lang="zh-CN" altLang="en-US" sz="2400" dirty="0" smtClean="0"/>
              <a:t>目前港口起重机的安全监控和管理技术有待进一步提升</a:t>
            </a:r>
            <a:endParaRPr lang="en-US" altLang="zh-CN" sz="2400" dirty="0" smtClean="0"/>
          </a:p>
          <a:p>
            <a:pPr>
              <a:lnSpc>
                <a:spcPct val="150000"/>
              </a:lnSpc>
            </a:pPr>
            <a:r>
              <a:rPr lang="zh-CN" altLang="en-US" sz="2400" dirty="0" smtClean="0"/>
              <a:t>港口起重机健康监测与预报技术的研究与应用需求</a:t>
            </a:r>
            <a:r>
              <a:rPr lang="zh-CN" altLang="en-US" sz="2400" dirty="0"/>
              <a:t>迫切</a:t>
            </a:r>
            <a:endParaRPr lang="en-US" altLang="zh-CN" sz="2400" dirty="0" smtClean="0"/>
          </a:p>
          <a:p>
            <a:pPr>
              <a:lnSpc>
                <a:spcPct val="150000"/>
              </a:lnSpc>
            </a:pPr>
            <a:r>
              <a:rPr lang="zh-CN" altLang="zh-CN" sz="2400" dirty="0" smtClean="0"/>
              <a:t>政府和公众对</a:t>
            </a:r>
            <a:r>
              <a:rPr lang="zh-CN" altLang="en-US" sz="2400" dirty="0" smtClean="0"/>
              <a:t>港口</a:t>
            </a:r>
            <a:r>
              <a:rPr lang="zh-CN" altLang="zh-CN" sz="2400" dirty="0" smtClean="0"/>
              <a:t>起重机械安全的要求不断提高</a:t>
            </a:r>
            <a:endParaRPr lang="en-US" altLang="zh-CN" sz="2400" dirty="0" smtClean="0"/>
          </a:p>
          <a:p>
            <a:endParaRPr lang="zh-CN" altLang="en-US"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a:lnSpc>
                <a:spcPct val="150000"/>
              </a:lnSpc>
            </a:pPr>
            <a:r>
              <a:rPr lang="en-US" altLang="zh-CN" sz="2800" dirty="0" smtClean="0"/>
              <a:t>3.1 </a:t>
            </a:r>
            <a:r>
              <a:rPr lang="zh-CN" altLang="en-US" sz="2800" dirty="0" smtClean="0"/>
              <a:t>港机</a:t>
            </a:r>
            <a:r>
              <a:rPr lang="zh-CN" altLang="zh-CN" sz="2800" dirty="0" smtClean="0"/>
              <a:t>运行安全机载预警系统</a:t>
            </a:r>
            <a:endParaRPr lang="en-US" altLang="zh-CN" sz="2800" dirty="0" smtClean="0"/>
          </a:p>
          <a:p>
            <a:pPr>
              <a:lnSpc>
                <a:spcPct val="150000"/>
              </a:lnSpc>
            </a:pPr>
            <a:r>
              <a:rPr lang="en-US" altLang="zh-CN" sz="2800" dirty="0" smtClean="0"/>
              <a:t>3.2 </a:t>
            </a:r>
            <a:r>
              <a:rPr lang="zh-CN" altLang="en-US" sz="2800" dirty="0" smtClean="0"/>
              <a:t>港机</a:t>
            </a:r>
            <a:r>
              <a:rPr lang="zh-CN" altLang="zh-CN" sz="2800" dirty="0" smtClean="0"/>
              <a:t>健康监测与预报可视化系统</a:t>
            </a:r>
            <a:endParaRPr lang="en-US" altLang="zh-CN" sz="2800" dirty="0" smtClean="0"/>
          </a:p>
        </p:txBody>
      </p:sp>
      <p:sp>
        <p:nvSpPr>
          <p:cNvPr id="3" name="标题 2"/>
          <p:cNvSpPr>
            <a:spLocks noGrp="1"/>
          </p:cNvSpPr>
          <p:nvPr>
            <p:ph type="title"/>
          </p:nvPr>
        </p:nvSpPr>
        <p:spPr/>
        <p:txBody>
          <a:bodyPr>
            <a:normAutofit/>
          </a:bodyPr>
          <a:lstStyle/>
          <a:p>
            <a:r>
              <a:rPr lang="zh-CN" altLang="en-US" sz="3200" dirty="0"/>
              <a:t>三</a:t>
            </a:r>
            <a:r>
              <a:rPr lang="zh-CN" altLang="en-US" sz="3200" dirty="0" smtClean="0"/>
              <a:t>、港机运行安全预警与健康预报系统开发</a:t>
            </a:r>
            <a:endParaRPr lang="zh-CN" altLang="en-US" sz="32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19672" y="3284984"/>
            <a:ext cx="5639142" cy="31765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620899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836712"/>
            <a:ext cx="8229600" cy="5170388"/>
          </a:xfrm>
        </p:spPr>
        <p:txBody>
          <a:bodyPr/>
          <a:lstStyle/>
          <a:p>
            <a:pPr marL="109537" indent="0">
              <a:lnSpc>
                <a:spcPct val="150000"/>
              </a:lnSpc>
              <a:buNone/>
            </a:pPr>
            <a:r>
              <a:rPr lang="en-US" altLang="zh-CN" b="1" dirty="0" smtClean="0"/>
              <a:t>3.1 </a:t>
            </a:r>
            <a:r>
              <a:rPr lang="zh-CN" altLang="en-US" b="1" dirty="0" smtClean="0"/>
              <a:t>港</a:t>
            </a:r>
            <a:r>
              <a:rPr lang="zh-CN" altLang="en-US" b="1" dirty="0"/>
              <a:t>机运行安全机载预警系统</a:t>
            </a:r>
            <a:endParaRPr lang="en-US" altLang="zh-CN" b="1" dirty="0" smtClean="0"/>
          </a:p>
          <a:p>
            <a:pPr marL="109537" indent="0">
              <a:lnSpc>
                <a:spcPct val="150000"/>
              </a:lnSpc>
              <a:buNone/>
            </a:pPr>
            <a:r>
              <a:rPr lang="en-US" altLang="zh-CN" sz="2400" dirty="0" smtClean="0"/>
              <a:t>3.1.1 </a:t>
            </a:r>
            <a:r>
              <a:rPr lang="zh-CN" altLang="en-US" sz="2400" dirty="0" smtClean="0"/>
              <a:t>系统开发依据</a:t>
            </a:r>
            <a:endParaRPr lang="en-US" altLang="zh-CN" sz="2400" dirty="0" smtClean="0"/>
          </a:p>
          <a:p>
            <a:pPr marL="109537" indent="0">
              <a:lnSpc>
                <a:spcPct val="150000"/>
              </a:lnSpc>
              <a:buNone/>
            </a:pPr>
            <a:r>
              <a:rPr lang="en-US" altLang="zh-CN" sz="2400" dirty="0" smtClean="0"/>
              <a:t>3.1.2 </a:t>
            </a:r>
            <a:r>
              <a:rPr lang="zh-CN" altLang="en-US" sz="2400" dirty="0" smtClean="0"/>
              <a:t>系统目标与实现功能</a:t>
            </a:r>
            <a:endParaRPr lang="en-US" altLang="zh-CN" sz="2400" dirty="0" smtClean="0"/>
          </a:p>
          <a:p>
            <a:pPr marL="109537" indent="0">
              <a:lnSpc>
                <a:spcPct val="150000"/>
              </a:lnSpc>
              <a:buNone/>
            </a:pPr>
            <a:r>
              <a:rPr lang="en-US" altLang="zh-CN" sz="2400" dirty="0" smtClean="0"/>
              <a:t>3.1.3 </a:t>
            </a:r>
            <a:r>
              <a:rPr lang="zh-CN" altLang="en-US" sz="2400" dirty="0" smtClean="0"/>
              <a:t>系统的设计与开发</a:t>
            </a:r>
            <a:endParaRPr lang="en-US" altLang="zh-CN" sz="2400" dirty="0" smtClean="0"/>
          </a:p>
          <a:p>
            <a:endParaRPr lang="en-US" altLang="zh-CN" dirty="0" smtClean="0"/>
          </a:p>
          <a:p>
            <a:endParaRPr lang="zh-CN" altLang="en-US" dirty="0"/>
          </a:p>
        </p:txBody>
      </p:sp>
    </p:spTree>
    <p:extLst>
      <p:ext uri="{BB962C8B-B14F-4D97-AF65-F5344CB8AC3E}">
        <p14:creationId xmlns:p14="http://schemas.microsoft.com/office/powerpoint/2010/main" xmlns="" val="32727365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67544" y="980728"/>
            <a:ext cx="8229600" cy="4525962"/>
          </a:xfrm>
        </p:spPr>
        <p:txBody>
          <a:bodyPr>
            <a:normAutofit lnSpcReduction="10000"/>
          </a:bodyPr>
          <a:lstStyle/>
          <a:p>
            <a:pPr marL="109728" lvl="1" indent="0" fontAlgn="auto">
              <a:lnSpc>
                <a:spcPct val="150000"/>
              </a:lnSpc>
              <a:spcBef>
                <a:spcPts val="400"/>
              </a:spcBef>
              <a:spcAft>
                <a:spcPts val="0"/>
              </a:spcAft>
              <a:buSzPct val="68000"/>
              <a:buFont typeface="Verdana"/>
              <a:buNone/>
              <a:defRPr/>
            </a:pPr>
            <a:r>
              <a:rPr lang="en-US" altLang="zh-CN" sz="2800" b="1" dirty="0" smtClean="0"/>
              <a:t>3.1.1 </a:t>
            </a:r>
            <a:r>
              <a:rPr lang="zh-CN" altLang="en-US" sz="2800" b="1" dirty="0" smtClean="0"/>
              <a:t>系统开发</a:t>
            </a:r>
            <a:r>
              <a:rPr lang="zh-CN" altLang="en-US" sz="2800" b="1" dirty="0"/>
              <a:t>依据</a:t>
            </a:r>
            <a:endParaRPr lang="en-US" altLang="zh-CN" sz="2800" b="1" dirty="0" smtClean="0"/>
          </a:p>
          <a:p>
            <a:pPr marL="365760" lvl="1" indent="-256032" fontAlgn="auto">
              <a:lnSpc>
                <a:spcPct val="150000"/>
              </a:lnSpc>
              <a:spcBef>
                <a:spcPts val="400"/>
              </a:spcBef>
              <a:spcAft>
                <a:spcPts val="0"/>
              </a:spcAft>
              <a:buSzPct val="68000"/>
              <a:buFont typeface="Wingdings 3"/>
              <a:buChar char=""/>
              <a:defRPr/>
            </a:pPr>
            <a:r>
              <a:rPr lang="zh-CN" altLang="en-US" sz="2400" dirty="0" smtClean="0"/>
              <a:t>（</a:t>
            </a:r>
            <a:r>
              <a:rPr lang="en-US" altLang="zh-CN" sz="2400" dirty="0" smtClean="0"/>
              <a:t>1</a:t>
            </a:r>
            <a:r>
              <a:rPr lang="zh-CN" altLang="en-US" sz="2400" dirty="0" smtClean="0"/>
              <a:t>）政府文件</a:t>
            </a:r>
            <a:endParaRPr lang="en-US" altLang="zh-CN" sz="2400" dirty="0" smtClean="0"/>
          </a:p>
          <a:p>
            <a:pPr marL="690372" lvl="2" indent="-342900" fontAlgn="auto">
              <a:lnSpc>
                <a:spcPct val="150000"/>
              </a:lnSpc>
              <a:spcBef>
                <a:spcPts val="400"/>
              </a:spcBef>
              <a:spcAft>
                <a:spcPts val="0"/>
              </a:spcAft>
              <a:buClr>
                <a:schemeClr val="accent1"/>
              </a:buClr>
              <a:buFont typeface="Wingdings" pitchFamily="2" charset="2"/>
              <a:buChar char="l"/>
              <a:defRPr/>
            </a:pPr>
            <a:r>
              <a:rPr lang="zh-CN" altLang="zh-CN" sz="2400" dirty="0" smtClean="0"/>
              <a:t>《</a:t>
            </a:r>
            <a:r>
              <a:rPr lang="zh-CN" altLang="zh-CN" sz="2400" dirty="0"/>
              <a:t>国务院关于进一步加强企业安全生产工作的通知》</a:t>
            </a:r>
            <a:r>
              <a:rPr lang="zh-CN" altLang="en-US" sz="2400" dirty="0"/>
              <a:t>（国发</a:t>
            </a:r>
            <a:r>
              <a:rPr lang="en-US" altLang="zh-CN" sz="2400" dirty="0"/>
              <a:t>〔2010〕23</a:t>
            </a:r>
            <a:r>
              <a:rPr lang="zh-CN" altLang="en-US" sz="2400" dirty="0"/>
              <a:t>号</a:t>
            </a:r>
            <a:r>
              <a:rPr lang="zh-CN" altLang="en-US" sz="2400" dirty="0" smtClean="0"/>
              <a:t>）</a:t>
            </a:r>
            <a:endParaRPr lang="en-US" altLang="zh-CN" sz="2400" dirty="0" smtClean="0"/>
          </a:p>
          <a:p>
            <a:pPr marL="690372" lvl="2" indent="-342900" fontAlgn="auto">
              <a:lnSpc>
                <a:spcPct val="150000"/>
              </a:lnSpc>
              <a:spcBef>
                <a:spcPts val="400"/>
              </a:spcBef>
              <a:spcAft>
                <a:spcPts val="0"/>
              </a:spcAft>
              <a:buClr>
                <a:schemeClr val="accent1"/>
              </a:buClr>
              <a:buFont typeface="Wingdings" pitchFamily="2" charset="2"/>
              <a:buChar char="l"/>
              <a:defRPr/>
            </a:pPr>
            <a:r>
              <a:rPr lang="zh-CN" altLang="zh-CN" sz="2400" dirty="0"/>
              <a:t>关于印发《大型起重机械安装安全监控管理系统实施方案》的通知</a:t>
            </a:r>
            <a:r>
              <a:rPr lang="zh-CN" altLang="en-US" sz="2400" dirty="0"/>
              <a:t>（</a:t>
            </a:r>
            <a:r>
              <a:rPr lang="zh-CN" altLang="zh-CN" sz="2400" dirty="0"/>
              <a:t>国质检特联〔</a:t>
            </a:r>
            <a:r>
              <a:rPr lang="en-US" altLang="zh-CN" sz="2400" dirty="0"/>
              <a:t>2011</a:t>
            </a:r>
            <a:r>
              <a:rPr lang="zh-CN" altLang="zh-CN" sz="2400" dirty="0"/>
              <a:t>〕</a:t>
            </a:r>
            <a:r>
              <a:rPr lang="en-US" altLang="zh-CN" sz="2400" dirty="0"/>
              <a:t>137</a:t>
            </a:r>
            <a:r>
              <a:rPr lang="zh-CN" altLang="zh-CN" sz="2400" dirty="0"/>
              <a:t>号</a:t>
            </a:r>
            <a:r>
              <a:rPr lang="zh-CN" altLang="en-US" sz="2400" dirty="0" smtClean="0"/>
              <a:t>）</a:t>
            </a:r>
            <a:endParaRPr lang="en-US" altLang="zh-CN" sz="2400" dirty="0" smtClean="0"/>
          </a:p>
          <a:p>
            <a:pPr marL="690372" lvl="2" indent="-342900" fontAlgn="auto">
              <a:lnSpc>
                <a:spcPct val="150000"/>
              </a:lnSpc>
              <a:spcBef>
                <a:spcPts val="400"/>
              </a:spcBef>
              <a:spcAft>
                <a:spcPts val="0"/>
              </a:spcAft>
              <a:buClr>
                <a:schemeClr val="accent1"/>
              </a:buClr>
              <a:buFont typeface="Wingdings" pitchFamily="2" charset="2"/>
              <a:buChar char="l"/>
              <a:defRPr/>
            </a:pPr>
            <a:r>
              <a:rPr lang="en-US" altLang="zh-CN" sz="2400" dirty="0"/>
              <a:t>《</a:t>
            </a:r>
            <a:r>
              <a:rPr lang="zh-CN" altLang="en-US" sz="2400" dirty="0"/>
              <a:t>质检总局特种设备局关于做好大型起重机械安全监控管理系统检验工作的通知</a:t>
            </a:r>
            <a:r>
              <a:rPr lang="en-US" altLang="zh-CN" sz="2400" dirty="0"/>
              <a:t>》</a:t>
            </a:r>
            <a:r>
              <a:rPr lang="zh-CN" altLang="en-US" sz="2400" dirty="0"/>
              <a:t>（质检特函（</a:t>
            </a:r>
            <a:r>
              <a:rPr lang="en-US" altLang="zh-CN" sz="2400" dirty="0"/>
              <a:t>2013</a:t>
            </a:r>
            <a:r>
              <a:rPr lang="zh-CN" altLang="en-US" sz="2400" dirty="0"/>
              <a:t>）</a:t>
            </a:r>
            <a:r>
              <a:rPr lang="en-US" altLang="zh-CN" sz="2400" dirty="0"/>
              <a:t>34</a:t>
            </a:r>
            <a:r>
              <a:rPr lang="zh-CN" altLang="en-US" sz="2400" dirty="0"/>
              <a:t>号）</a:t>
            </a:r>
            <a:endParaRPr lang="en-US" altLang="zh-CN" sz="2400" dirty="0"/>
          </a:p>
          <a:p>
            <a:pPr marL="365760" lvl="1" indent="-256032" fontAlgn="auto">
              <a:spcBef>
                <a:spcPts val="400"/>
              </a:spcBef>
              <a:spcAft>
                <a:spcPts val="0"/>
              </a:spcAft>
              <a:buSzPct val="68000"/>
              <a:buFont typeface="Wingdings 3"/>
              <a:buChar char=""/>
              <a:defRPr/>
            </a:pPr>
            <a:endParaRPr lang="en-US" altLang="zh-CN" sz="2400" dirty="0"/>
          </a:p>
          <a:p>
            <a:pPr marL="365760" indent="-256032" fontAlgn="auto">
              <a:spcAft>
                <a:spcPts val="0"/>
              </a:spcAft>
              <a:buFont typeface="Wingdings 3"/>
              <a:buChar char=""/>
              <a:defRPr/>
            </a:pPr>
            <a:endParaRPr lang="zh-CN"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8313" y="1125538"/>
            <a:ext cx="8229600" cy="5475287"/>
          </a:xfrm>
        </p:spPr>
        <p:txBody>
          <a:bodyPr>
            <a:normAutofit fontScale="77500" lnSpcReduction="20000"/>
          </a:bodyPr>
          <a:lstStyle/>
          <a:p>
            <a:pPr marL="365760" indent="-256032" fontAlgn="auto">
              <a:lnSpc>
                <a:spcPct val="170000"/>
              </a:lnSpc>
              <a:spcAft>
                <a:spcPts val="0"/>
              </a:spcAft>
              <a:buFont typeface="Wingdings 3"/>
              <a:buChar char=""/>
              <a:defRPr/>
            </a:pPr>
            <a:r>
              <a:rPr lang="zh-CN" altLang="en-US" sz="3100" dirty="0" smtClean="0"/>
              <a:t>（</a:t>
            </a:r>
            <a:r>
              <a:rPr lang="en-US" altLang="zh-CN" sz="3100" dirty="0" smtClean="0"/>
              <a:t>2</a:t>
            </a:r>
            <a:r>
              <a:rPr lang="zh-CN" altLang="en-US" sz="3100" dirty="0" smtClean="0"/>
              <a:t>）相关文件的规定</a:t>
            </a:r>
            <a:endParaRPr lang="en-US" altLang="zh-CN" sz="3100" dirty="0"/>
          </a:p>
          <a:p>
            <a:pPr marL="850392" lvl="1" indent="-457200" fontAlgn="auto">
              <a:lnSpc>
                <a:spcPct val="170000"/>
              </a:lnSpc>
              <a:spcBef>
                <a:spcPts val="324"/>
              </a:spcBef>
              <a:spcAft>
                <a:spcPts val="0"/>
              </a:spcAft>
              <a:buFont typeface="Wingdings" pitchFamily="2" charset="2"/>
              <a:buChar char="l"/>
              <a:defRPr/>
            </a:pPr>
            <a:r>
              <a:rPr lang="zh-CN" altLang="en-US" sz="2800" dirty="0" smtClean="0"/>
              <a:t>在</a:t>
            </a:r>
            <a:r>
              <a:rPr lang="en-US" altLang="zh-CN" sz="2800" dirty="0" smtClean="0"/>
              <a:t>《</a:t>
            </a:r>
            <a:r>
              <a:rPr lang="zh-CN" altLang="en-US" sz="2800" dirty="0" smtClean="0"/>
              <a:t>通知</a:t>
            </a:r>
            <a:r>
              <a:rPr lang="en-US" altLang="zh-CN" sz="2800" dirty="0" smtClean="0"/>
              <a:t>》</a:t>
            </a:r>
            <a:r>
              <a:rPr lang="zh-CN" altLang="en-US" sz="2800" dirty="0" smtClean="0"/>
              <a:t>“</a:t>
            </a:r>
            <a:r>
              <a:rPr lang="zh-CN" altLang="en-US" sz="2800" dirty="0"/>
              <a:t>建设坚实的技术保障体系”部分的第</a:t>
            </a:r>
            <a:r>
              <a:rPr lang="en-US" altLang="zh-CN" sz="2800" dirty="0"/>
              <a:t>3</a:t>
            </a:r>
            <a:r>
              <a:rPr lang="zh-CN" altLang="en-US" sz="2800" dirty="0"/>
              <a:t>条中提出，要求“大型起重机械要安装安全监控管理系统</a:t>
            </a:r>
            <a:r>
              <a:rPr lang="zh-CN" altLang="en-US" sz="2800" dirty="0" smtClean="0"/>
              <a:t>”</a:t>
            </a:r>
            <a:endParaRPr lang="en-US" altLang="zh-CN" sz="2800" dirty="0"/>
          </a:p>
          <a:p>
            <a:pPr marL="850392" lvl="1" indent="-457200" fontAlgn="auto">
              <a:lnSpc>
                <a:spcPct val="170000"/>
              </a:lnSpc>
              <a:spcBef>
                <a:spcPts val="324"/>
              </a:spcBef>
              <a:spcAft>
                <a:spcPts val="0"/>
              </a:spcAft>
              <a:buFont typeface="Wingdings" pitchFamily="2" charset="2"/>
              <a:buChar char="l"/>
              <a:defRPr/>
            </a:pPr>
            <a:r>
              <a:rPr lang="en-US" altLang="zh-CN" sz="2800" dirty="0" smtClean="0"/>
              <a:t>2013</a:t>
            </a:r>
            <a:r>
              <a:rPr lang="zh-CN" altLang="zh-CN" sz="2800" dirty="0"/>
              <a:t>年，逐步在</a:t>
            </a:r>
            <a:r>
              <a:rPr lang="zh-CN" altLang="zh-CN" sz="2800" dirty="0">
                <a:solidFill>
                  <a:srgbClr val="FF0000"/>
                </a:solidFill>
              </a:rPr>
              <a:t>所有新制造</a:t>
            </a:r>
            <a:r>
              <a:rPr lang="zh-CN" altLang="zh-CN" sz="2800" dirty="0"/>
              <a:t>的大型起重机械</a:t>
            </a:r>
            <a:r>
              <a:rPr lang="zh-CN" altLang="zh-CN" sz="2800" dirty="0">
                <a:solidFill>
                  <a:srgbClr val="FF0000"/>
                </a:solidFill>
              </a:rPr>
              <a:t>全部安装</a:t>
            </a:r>
            <a:r>
              <a:rPr lang="zh-CN" altLang="zh-CN" sz="2800" dirty="0"/>
              <a:t>安全监控管理系</a:t>
            </a:r>
            <a:r>
              <a:rPr lang="zh-CN" altLang="zh-CN" sz="2800" dirty="0" smtClean="0"/>
              <a:t>统</a:t>
            </a:r>
            <a:endParaRPr lang="en-US" altLang="zh-CN" sz="2800" dirty="0" smtClean="0"/>
          </a:p>
          <a:p>
            <a:pPr marL="850392" lvl="1" indent="-457200" fontAlgn="auto">
              <a:lnSpc>
                <a:spcPct val="170000"/>
              </a:lnSpc>
              <a:spcBef>
                <a:spcPts val="324"/>
              </a:spcBef>
              <a:spcAft>
                <a:spcPts val="0"/>
              </a:spcAft>
              <a:buFont typeface="Wingdings" pitchFamily="2" charset="2"/>
              <a:buChar char="l"/>
              <a:defRPr/>
            </a:pPr>
            <a:r>
              <a:rPr lang="zh-CN" altLang="zh-CN" sz="2800" dirty="0" smtClean="0"/>
              <a:t>从</a:t>
            </a:r>
            <a:r>
              <a:rPr lang="en-US" altLang="zh-CN" sz="2800" dirty="0"/>
              <a:t>2014</a:t>
            </a:r>
            <a:r>
              <a:rPr lang="zh-CN" altLang="zh-CN" sz="2800" dirty="0"/>
              <a:t>年开始，在</a:t>
            </a:r>
            <a:r>
              <a:rPr lang="zh-CN" altLang="zh-CN" sz="2800" dirty="0">
                <a:solidFill>
                  <a:srgbClr val="FF0000"/>
                </a:solidFill>
              </a:rPr>
              <a:t>所有在用</a:t>
            </a:r>
            <a:r>
              <a:rPr lang="zh-CN" altLang="zh-CN" sz="2800" dirty="0"/>
              <a:t>的大型起重机械上</a:t>
            </a:r>
            <a:r>
              <a:rPr lang="zh-CN" altLang="zh-CN" sz="2800" dirty="0">
                <a:solidFill>
                  <a:srgbClr val="FF0000"/>
                </a:solidFill>
              </a:rPr>
              <a:t>全部安装</a:t>
            </a:r>
            <a:r>
              <a:rPr lang="zh-CN" altLang="zh-CN" sz="2800" dirty="0"/>
              <a:t>安全监控管理系</a:t>
            </a:r>
            <a:r>
              <a:rPr lang="zh-CN" altLang="zh-CN" sz="2800" dirty="0" smtClean="0"/>
              <a:t>统</a:t>
            </a:r>
            <a:endParaRPr lang="en-US" altLang="zh-CN" sz="2800" dirty="0" smtClean="0"/>
          </a:p>
          <a:p>
            <a:pPr marL="850392" lvl="1" indent="-457200" fontAlgn="auto">
              <a:lnSpc>
                <a:spcPct val="170000"/>
              </a:lnSpc>
              <a:spcBef>
                <a:spcPts val="324"/>
              </a:spcBef>
              <a:spcAft>
                <a:spcPts val="0"/>
              </a:spcAft>
              <a:buFont typeface="Wingdings" pitchFamily="2" charset="2"/>
              <a:buChar char="l"/>
              <a:defRPr/>
            </a:pPr>
            <a:r>
              <a:rPr lang="en-US" altLang="zh-CN" sz="2800" dirty="0" smtClean="0"/>
              <a:t>2015</a:t>
            </a:r>
            <a:r>
              <a:rPr lang="zh-CN" altLang="zh-CN" sz="2800" dirty="0"/>
              <a:t>年底，</a:t>
            </a:r>
            <a:r>
              <a:rPr lang="zh-CN" altLang="zh-CN" sz="2800" dirty="0">
                <a:solidFill>
                  <a:srgbClr val="FF0000"/>
                </a:solidFill>
              </a:rPr>
              <a:t>尚未安装</a:t>
            </a:r>
            <a:r>
              <a:rPr lang="zh-CN" altLang="zh-CN" sz="2800" dirty="0"/>
              <a:t>安全监控管理系统的大型起重机械，</a:t>
            </a:r>
            <a:r>
              <a:rPr lang="zh-CN" altLang="zh-CN" sz="2800" dirty="0">
                <a:solidFill>
                  <a:srgbClr val="FF0000"/>
                </a:solidFill>
              </a:rPr>
              <a:t>将不予使用</a:t>
            </a:r>
            <a:endParaRPr lang="zh-CN" altLang="en-US" sz="2800" dirty="0">
              <a:solidFill>
                <a:srgbClr val="FF0000"/>
              </a:solidFill>
            </a:endParaRPr>
          </a:p>
          <a:p>
            <a:pPr marL="365760" lvl="1" indent="-256032" fontAlgn="auto">
              <a:spcBef>
                <a:spcPts val="400"/>
              </a:spcBef>
              <a:spcAft>
                <a:spcPts val="0"/>
              </a:spcAft>
              <a:buSzPct val="68000"/>
              <a:buFont typeface="Wingdings 3"/>
              <a:buChar char=""/>
              <a:defRPr/>
            </a:pPr>
            <a:endParaRPr lang="en-US" altLang="zh-CN" sz="2400" dirty="0"/>
          </a:p>
          <a:p>
            <a:pPr marL="365760" indent="-256032" fontAlgn="auto">
              <a:spcAft>
                <a:spcPts val="0"/>
              </a:spcAft>
              <a:buFont typeface="Wingdings 3"/>
              <a:buChar char=""/>
              <a:defRPr/>
            </a:pPr>
            <a:endParaRPr lang="zh-CN" alt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内容占位符 1"/>
          <p:cNvSpPr>
            <a:spLocks noGrp="1"/>
          </p:cNvSpPr>
          <p:nvPr>
            <p:ph idx="1"/>
          </p:nvPr>
        </p:nvSpPr>
        <p:spPr/>
        <p:txBody>
          <a:bodyPr/>
          <a:lstStyle/>
          <a:p>
            <a:pPr marL="346075" lvl="2" indent="0">
              <a:lnSpc>
                <a:spcPct val="150000"/>
              </a:lnSpc>
              <a:spcBef>
                <a:spcPts val="400"/>
              </a:spcBef>
              <a:buSzPct val="68000"/>
              <a:buFont typeface="Wingdings 2" pitchFamily="18" charset="2"/>
              <a:buNone/>
            </a:pPr>
            <a:r>
              <a:rPr lang="zh-CN" altLang="en-US" sz="2400" dirty="0" smtClean="0"/>
              <a:t>“起重机械安全监控系统检验项目表”，从四个方面对安全监控系统的检验都进行了详细规定</a:t>
            </a:r>
            <a:endParaRPr lang="en-US" altLang="zh-CN" sz="2400" dirty="0" smtClean="0"/>
          </a:p>
          <a:p>
            <a:pPr marL="688975" lvl="2" indent="-342900">
              <a:lnSpc>
                <a:spcPct val="150000"/>
              </a:lnSpc>
              <a:spcBef>
                <a:spcPts val="400"/>
              </a:spcBef>
              <a:buSzPct val="68000"/>
              <a:buFont typeface="Wingdings" pitchFamily="2" charset="2"/>
              <a:buChar char="ü"/>
            </a:pPr>
            <a:r>
              <a:rPr lang="zh-CN" altLang="en-US" sz="2400" dirty="0"/>
              <a:t>型式试</a:t>
            </a:r>
            <a:r>
              <a:rPr lang="zh-CN" altLang="en-US" sz="2400" dirty="0" smtClean="0"/>
              <a:t>验</a:t>
            </a:r>
            <a:endParaRPr lang="en-US" altLang="zh-CN" sz="2400" dirty="0" smtClean="0"/>
          </a:p>
          <a:p>
            <a:pPr marL="688975" lvl="2" indent="-342900">
              <a:lnSpc>
                <a:spcPct val="150000"/>
              </a:lnSpc>
              <a:spcBef>
                <a:spcPts val="400"/>
              </a:spcBef>
              <a:buSzPct val="68000"/>
              <a:buFont typeface="Wingdings" pitchFamily="2" charset="2"/>
              <a:buChar char="ü"/>
            </a:pPr>
            <a:r>
              <a:rPr lang="zh-CN" altLang="en-US" sz="2400" dirty="0" smtClean="0"/>
              <a:t>制</a:t>
            </a:r>
            <a:r>
              <a:rPr lang="zh-CN" altLang="en-US" sz="2400" dirty="0"/>
              <a:t>造监督检</a:t>
            </a:r>
            <a:r>
              <a:rPr lang="zh-CN" altLang="en-US" sz="2400" dirty="0" smtClean="0"/>
              <a:t>验</a:t>
            </a:r>
            <a:endParaRPr lang="en-US" altLang="zh-CN" sz="2400" dirty="0" smtClean="0"/>
          </a:p>
          <a:p>
            <a:pPr marL="688975" lvl="2" indent="-342900">
              <a:lnSpc>
                <a:spcPct val="150000"/>
              </a:lnSpc>
              <a:spcBef>
                <a:spcPts val="400"/>
              </a:spcBef>
              <a:buSzPct val="68000"/>
              <a:buFont typeface="Wingdings" pitchFamily="2" charset="2"/>
              <a:buChar char="ü"/>
            </a:pPr>
            <a:r>
              <a:rPr lang="zh-CN" altLang="en-US" sz="2400" dirty="0" smtClean="0"/>
              <a:t>安</a:t>
            </a:r>
            <a:r>
              <a:rPr lang="zh-CN" altLang="en-US" sz="2400" dirty="0"/>
              <a:t>装改造重大维修监督检</a:t>
            </a:r>
            <a:r>
              <a:rPr lang="zh-CN" altLang="en-US" sz="2400" dirty="0" smtClean="0"/>
              <a:t>验</a:t>
            </a:r>
            <a:endParaRPr lang="en-US" altLang="zh-CN" sz="2400" dirty="0" smtClean="0"/>
          </a:p>
          <a:p>
            <a:pPr marL="688975" lvl="2" indent="-342900">
              <a:lnSpc>
                <a:spcPct val="150000"/>
              </a:lnSpc>
              <a:spcBef>
                <a:spcPts val="400"/>
              </a:spcBef>
              <a:buSzPct val="68000"/>
              <a:buFont typeface="Wingdings" pitchFamily="2" charset="2"/>
              <a:buChar char="ü"/>
            </a:pPr>
            <a:r>
              <a:rPr lang="zh-CN" altLang="en-US" sz="2400" dirty="0" smtClean="0"/>
              <a:t>定</a:t>
            </a:r>
            <a:r>
              <a:rPr lang="zh-CN" altLang="en-US" sz="2400" dirty="0"/>
              <a:t>期检验</a:t>
            </a:r>
            <a:endParaRPr lang="en-US" altLang="zh-CN" sz="2400" dirty="0" smtClean="0"/>
          </a:p>
          <a:p>
            <a:endParaRPr lang="zh-CN" altLang="en-US" dirty="0" smtClean="0"/>
          </a:p>
        </p:txBody>
      </p:sp>
      <p:sp>
        <p:nvSpPr>
          <p:cNvPr id="3" name="标题 2"/>
          <p:cNvSpPr>
            <a:spLocks noGrp="1"/>
          </p:cNvSpPr>
          <p:nvPr>
            <p:ph type="title"/>
          </p:nvPr>
        </p:nvSpPr>
        <p:spPr/>
        <p:txBody>
          <a:bodyPr/>
          <a:lstStyle/>
          <a:p>
            <a:pPr fontAlgn="auto">
              <a:spcAft>
                <a:spcPts val="0"/>
              </a:spcAft>
              <a:defRPr/>
            </a:pPr>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内容占位符 2"/>
          <p:cNvSpPr>
            <a:spLocks noGrp="1"/>
          </p:cNvSpPr>
          <p:nvPr>
            <p:ph idx="1"/>
          </p:nvPr>
        </p:nvSpPr>
        <p:spPr>
          <a:xfrm>
            <a:off x="755650" y="1341438"/>
            <a:ext cx="7408863" cy="4751387"/>
          </a:xfrm>
        </p:spPr>
        <p:txBody>
          <a:bodyPr/>
          <a:lstStyle/>
          <a:p>
            <a:pPr>
              <a:lnSpc>
                <a:spcPct val="150000"/>
              </a:lnSpc>
            </a:pPr>
            <a:r>
              <a:rPr lang="zh-CN" altLang="en-US" sz="2800" dirty="0" smtClean="0"/>
              <a:t>港口发展现状</a:t>
            </a:r>
            <a:endParaRPr lang="en-US" altLang="zh-CN" sz="2800" dirty="0" smtClean="0"/>
          </a:p>
          <a:p>
            <a:pPr>
              <a:lnSpc>
                <a:spcPct val="150000"/>
              </a:lnSpc>
            </a:pPr>
            <a:r>
              <a:rPr lang="zh-CN" altLang="en-US" sz="2800" dirty="0" smtClean="0"/>
              <a:t>港机存在的问题与面临的挑战</a:t>
            </a:r>
            <a:endParaRPr lang="en-US" altLang="zh-CN" sz="2800" dirty="0" smtClean="0"/>
          </a:p>
          <a:p>
            <a:pPr>
              <a:lnSpc>
                <a:spcPct val="150000"/>
              </a:lnSpc>
            </a:pPr>
            <a:r>
              <a:rPr lang="zh-CN" altLang="en-US" sz="2800" dirty="0" smtClean="0"/>
              <a:t>港机运行安全预警与健康预报系统开发</a:t>
            </a:r>
            <a:endParaRPr lang="en-US" altLang="zh-CN" sz="2800" dirty="0" smtClean="0"/>
          </a:p>
          <a:p>
            <a:pPr>
              <a:lnSpc>
                <a:spcPct val="150000"/>
              </a:lnSpc>
            </a:pPr>
            <a:r>
              <a:rPr lang="zh-CN" altLang="en-US" sz="2800" dirty="0" smtClean="0"/>
              <a:t>结束语</a:t>
            </a:r>
            <a:endParaRPr lang="en-US" altLang="zh-CN" sz="2800" dirty="0" smtClean="0"/>
          </a:p>
        </p:txBody>
      </p:sp>
      <p:sp>
        <p:nvSpPr>
          <p:cNvPr id="2" name="标题 1"/>
          <p:cNvSpPr>
            <a:spLocks noGrp="1"/>
          </p:cNvSpPr>
          <p:nvPr>
            <p:ph type="title"/>
          </p:nvPr>
        </p:nvSpPr>
        <p:spPr/>
        <p:txBody>
          <a:bodyPr/>
          <a:lstStyle/>
          <a:p>
            <a:pPr fontAlgn="auto">
              <a:spcAft>
                <a:spcPts val="0"/>
              </a:spcAft>
              <a:defRPr/>
            </a:pPr>
            <a:r>
              <a:rPr lang="zh-CN" altLang="en-US" dirty="0" smtClean="0"/>
              <a:t>主要内容</a:t>
            </a:r>
            <a:endParaRPr lang="zh-CN" alt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6688" y="1276350"/>
            <a:ext cx="8810625" cy="510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1986" name="矩形 3"/>
          <p:cNvSpPr>
            <a:spLocks noChangeArrowheads="1"/>
          </p:cNvSpPr>
          <p:nvPr/>
        </p:nvSpPr>
        <p:spPr bwMode="auto">
          <a:xfrm>
            <a:off x="2747963" y="765175"/>
            <a:ext cx="364807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a:latin typeface="Lucida Sans Unicode" pitchFamily="34" charset="0"/>
                <a:ea typeface="黑体" pitchFamily="49" charset="-122"/>
              </a:rPr>
              <a:t>起重机械安全监控系统检验项目表</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1450" y="747713"/>
            <a:ext cx="8801100" cy="5362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1925" y="1412875"/>
            <a:ext cx="8820150" cy="971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034"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2332038"/>
            <a:ext cx="8810625" cy="2752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内容占位符 1"/>
          <p:cNvSpPr>
            <a:spLocks noGrp="1"/>
          </p:cNvSpPr>
          <p:nvPr>
            <p:ph idx="1"/>
          </p:nvPr>
        </p:nvSpPr>
        <p:spPr>
          <a:xfrm>
            <a:off x="457200" y="1481138"/>
            <a:ext cx="4402138" cy="4525962"/>
          </a:xfrm>
        </p:spPr>
        <p:txBody>
          <a:bodyPr/>
          <a:lstStyle/>
          <a:p>
            <a:pPr marL="109537" lvl="1" indent="0">
              <a:lnSpc>
                <a:spcPct val="150000"/>
              </a:lnSpc>
              <a:spcBef>
                <a:spcPts val="400"/>
              </a:spcBef>
              <a:buSzPct val="68000"/>
              <a:buNone/>
            </a:pPr>
            <a:r>
              <a:rPr lang="zh-CN" altLang="en-US" sz="2400" dirty="0" smtClean="0"/>
              <a:t>（</a:t>
            </a:r>
            <a:r>
              <a:rPr lang="en-US" altLang="zh-CN" sz="2400" dirty="0" smtClean="0"/>
              <a:t>3</a:t>
            </a:r>
            <a:r>
              <a:rPr lang="zh-CN" altLang="en-US" sz="2400" dirty="0" smtClean="0"/>
              <a:t>）国家标准</a:t>
            </a:r>
            <a:endParaRPr lang="en-US" altLang="zh-CN" sz="2400" dirty="0" smtClean="0"/>
          </a:p>
          <a:p>
            <a:pPr marL="690562" lvl="2" indent="-342900">
              <a:lnSpc>
                <a:spcPct val="150000"/>
              </a:lnSpc>
              <a:spcBef>
                <a:spcPts val="400"/>
              </a:spcBef>
              <a:buClr>
                <a:schemeClr val="accent1"/>
              </a:buClr>
              <a:buFont typeface="Wingdings" pitchFamily="2" charset="2"/>
              <a:buChar char="l"/>
            </a:pPr>
            <a:r>
              <a:rPr lang="en-US" altLang="zh-CN" sz="2400" dirty="0" smtClean="0">
                <a:solidFill>
                  <a:srgbClr val="FF0000"/>
                </a:solidFill>
              </a:rPr>
              <a:t>《</a:t>
            </a:r>
            <a:r>
              <a:rPr lang="zh-CN" altLang="en-US" sz="2400" dirty="0" smtClean="0">
                <a:solidFill>
                  <a:srgbClr val="FF0000"/>
                </a:solidFill>
              </a:rPr>
              <a:t>起重机械安全监控管理系统</a:t>
            </a:r>
            <a:r>
              <a:rPr lang="en-US" altLang="zh-CN" sz="2400" dirty="0" smtClean="0">
                <a:solidFill>
                  <a:srgbClr val="FF0000"/>
                </a:solidFill>
              </a:rPr>
              <a:t>》</a:t>
            </a:r>
            <a:r>
              <a:rPr lang="zh-CN" altLang="en-US" sz="2400" dirty="0" smtClean="0"/>
              <a:t>标准</a:t>
            </a:r>
            <a:endParaRPr lang="en-US" altLang="zh-CN" sz="2400" dirty="0" smtClean="0"/>
          </a:p>
          <a:p>
            <a:pPr marL="603250" lvl="2" indent="-255588">
              <a:lnSpc>
                <a:spcPct val="150000"/>
              </a:lnSpc>
              <a:spcBef>
                <a:spcPts val="400"/>
              </a:spcBef>
              <a:buSzPct val="68000"/>
              <a:buFont typeface="Wingdings 3" pitchFamily="18" charset="2"/>
              <a:buChar char=""/>
            </a:pPr>
            <a:endParaRPr lang="en-US" altLang="zh-CN" sz="2400" dirty="0" smtClean="0"/>
          </a:p>
          <a:p>
            <a:endParaRPr lang="zh-CN" altLang="en-US" dirty="0" smtClean="0"/>
          </a:p>
        </p:txBody>
      </p:sp>
      <p:sp>
        <p:nvSpPr>
          <p:cNvPr id="3" name="标题 2"/>
          <p:cNvSpPr>
            <a:spLocks noGrp="1"/>
          </p:cNvSpPr>
          <p:nvPr>
            <p:ph type="title"/>
          </p:nvPr>
        </p:nvSpPr>
        <p:spPr/>
        <p:txBody>
          <a:bodyPr/>
          <a:lstStyle/>
          <a:p>
            <a:pPr fontAlgn="auto">
              <a:spcAft>
                <a:spcPts val="0"/>
              </a:spcAft>
              <a:defRPr/>
            </a:pPr>
            <a:endParaRPr lang="zh-CN" altLang="en-US"/>
          </a:p>
        </p:txBody>
      </p:sp>
      <p:pic>
        <p:nvPicPr>
          <p:cNvPr id="45059" name="Picture 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935538" y="1484313"/>
            <a:ext cx="3384550" cy="478790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内容占位符 1"/>
          <p:cNvSpPr>
            <a:spLocks noGrp="1"/>
          </p:cNvSpPr>
          <p:nvPr>
            <p:ph idx="1"/>
          </p:nvPr>
        </p:nvSpPr>
        <p:spPr/>
        <p:txBody>
          <a:bodyPr/>
          <a:lstStyle/>
          <a:p>
            <a:pPr marL="109537" indent="0">
              <a:lnSpc>
                <a:spcPct val="150000"/>
              </a:lnSpc>
              <a:buNone/>
            </a:pPr>
            <a:r>
              <a:rPr lang="zh-CN" altLang="en-US" sz="2400" dirty="0" smtClean="0"/>
              <a:t>（</a:t>
            </a:r>
            <a:r>
              <a:rPr lang="en-US" altLang="zh-CN" sz="2400" dirty="0"/>
              <a:t>4</a:t>
            </a:r>
            <a:r>
              <a:rPr lang="zh-CN" altLang="en-US" sz="2400" dirty="0" smtClean="0"/>
              <a:t>）</a:t>
            </a:r>
            <a:r>
              <a:rPr lang="en-US" altLang="zh-CN" sz="2400" dirty="0" smtClean="0"/>
              <a:t>《</a:t>
            </a:r>
            <a:r>
              <a:rPr lang="zh-CN" altLang="en-US" sz="2400" dirty="0"/>
              <a:t>起重机械安全监控管理系统</a:t>
            </a:r>
            <a:r>
              <a:rPr lang="en-US" altLang="zh-CN" sz="2400" dirty="0" smtClean="0"/>
              <a:t>》</a:t>
            </a:r>
            <a:r>
              <a:rPr lang="zh-CN" altLang="en-US" sz="2400" dirty="0" smtClean="0"/>
              <a:t>标准的解读</a:t>
            </a:r>
            <a:endParaRPr lang="en-US" altLang="zh-CN" sz="2400" dirty="0" smtClean="0"/>
          </a:p>
          <a:p>
            <a:pPr marL="365125" lvl="2" indent="-255588">
              <a:lnSpc>
                <a:spcPct val="150000"/>
              </a:lnSpc>
              <a:spcBef>
                <a:spcPts val="400"/>
              </a:spcBef>
              <a:buClr>
                <a:schemeClr val="accent1"/>
              </a:buClr>
              <a:buSzPct val="68000"/>
              <a:buFont typeface="Wingdings 3" pitchFamily="18" charset="2"/>
              <a:buChar char=""/>
            </a:pPr>
            <a:r>
              <a:rPr lang="zh-CN" altLang="en-US" sz="2400" dirty="0" smtClean="0"/>
              <a:t>在标准中，对各种类型起重机的起重量、起重力矩、起升高度等</a:t>
            </a:r>
            <a:r>
              <a:rPr lang="en-US" altLang="zh-CN" sz="2400" dirty="0" smtClean="0">
                <a:solidFill>
                  <a:srgbClr val="FF0000"/>
                </a:solidFill>
              </a:rPr>
              <a:t>15</a:t>
            </a:r>
            <a:r>
              <a:rPr lang="zh-CN" altLang="en-US" sz="2400" dirty="0" smtClean="0">
                <a:solidFill>
                  <a:srgbClr val="FF0000"/>
                </a:solidFill>
              </a:rPr>
              <a:t>个运行参数</a:t>
            </a:r>
            <a:r>
              <a:rPr lang="zh-CN" altLang="en-US" sz="2400" dirty="0" smtClean="0"/>
              <a:t>，以及起升机构制动器状态、抗风防滑状态等</a:t>
            </a:r>
            <a:r>
              <a:rPr lang="en-US" altLang="zh-CN" sz="2400" dirty="0" smtClean="0">
                <a:solidFill>
                  <a:srgbClr val="FF0000"/>
                </a:solidFill>
              </a:rPr>
              <a:t>7</a:t>
            </a:r>
            <a:r>
              <a:rPr lang="zh-CN" altLang="en-US" sz="2400" dirty="0" smtClean="0">
                <a:solidFill>
                  <a:srgbClr val="FF0000"/>
                </a:solidFill>
              </a:rPr>
              <a:t>个运行状态</a:t>
            </a:r>
            <a:r>
              <a:rPr lang="zh-CN" altLang="en-US" sz="2400" dirty="0" smtClean="0"/>
              <a:t>的监控、记录及报警功能进行了详细的要求</a:t>
            </a:r>
            <a:endParaRPr lang="en-US" altLang="zh-CN" sz="2400" dirty="0" smtClean="0"/>
          </a:p>
          <a:p>
            <a:endParaRPr lang="en-US" altLang="zh-CN" dirty="0" smtClean="0"/>
          </a:p>
        </p:txBody>
      </p:sp>
      <p:sp>
        <p:nvSpPr>
          <p:cNvPr id="3" name="标题 2"/>
          <p:cNvSpPr>
            <a:spLocks noGrp="1"/>
          </p:cNvSpPr>
          <p:nvPr>
            <p:ph type="title"/>
          </p:nvPr>
        </p:nvSpPr>
        <p:spPr/>
        <p:txBody>
          <a:bodyPr/>
          <a:lstStyle/>
          <a:p>
            <a:pPr fontAlgn="auto">
              <a:spcAft>
                <a:spcPts val="0"/>
              </a:spcAft>
              <a:defRPr/>
            </a:pPr>
            <a:endParaRPr lang="zh-CN" alt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7950" y="1052513"/>
            <a:ext cx="8975725" cy="5040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106" name="TextBox 3"/>
          <p:cNvSpPr txBox="1">
            <a:spLocks noChangeArrowheads="1"/>
          </p:cNvSpPr>
          <p:nvPr/>
        </p:nvSpPr>
        <p:spPr bwMode="auto">
          <a:xfrm>
            <a:off x="3276600" y="620713"/>
            <a:ext cx="271145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Lucida Sans Unicode" pitchFamily="34" charset="0"/>
                <a:ea typeface="黑体" pitchFamily="49" charset="-122"/>
              </a:defRPr>
            </a:lvl1pPr>
            <a:lvl2pPr marL="742950" indent="-285750">
              <a:defRPr>
                <a:solidFill>
                  <a:schemeClr val="tx1"/>
                </a:solidFill>
                <a:latin typeface="Lucida Sans Unicode" pitchFamily="34" charset="0"/>
                <a:ea typeface="黑体" pitchFamily="49" charset="-122"/>
              </a:defRPr>
            </a:lvl2pPr>
            <a:lvl3pPr marL="1143000" indent="-228600">
              <a:defRPr>
                <a:solidFill>
                  <a:schemeClr val="tx1"/>
                </a:solidFill>
                <a:latin typeface="Lucida Sans Unicode" pitchFamily="34" charset="0"/>
                <a:ea typeface="黑体" pitchFamily="49" charset="-122"/>
              </a:defRPr>
            </a:lvl3pPr>
            <a:lvl4pPr marL="1600200" indent="-228600">
              <a:defRPr>
                <a:solidFill>
                  <a:schemeClr val="tx1"/>
                </a:solidFill>
                <a:latin typeface="Lucida Sans Unicode" pitchFamily="34" charset="0"/>
                <a:ea typeface="黑体" pitchFamily="49" charset="-122"/>
              </a:defRPr>
            </a:lvl4pPr>
            <a:lvl5pPr marL="2057400" indent="-228600">
              <a:defRPr>
                <a:solidFill>
                  <a:schemeClr val="tx1"/>
                </a:solidFill>
                <a:latin typeface="Lucida Sans Unicode" pitchFamily="34" charset="0"/>
                <a:ea typeface="黑体" pitchFamily="49" charset="-122"/>
              </a:defRPr>
            </a:lvl5pPr>
            <a:lvl6pPr marL="2514600" indent="-228600" fontAlgn="base">
              <a:spcBef>
                <a:spcPct val="0"/>
              </a:spcBef>
              <a:spcAft>
                <a:spcPct val="0"/>
              </a:spcAft>
              <a:defRPr>
                <a:solidFill>
                  <a:schemeClr val="tx1"/>
                </a:solidFill>
                <a:latin typeface="Lucida Sans Unicode" pitchFamily="34" charset="0"/>
                <a:ea typeface="黑体" pitchFamily="49" charset="-122"/>
              </a:defRPr>
            </a:lvl6pPr>
            <a:lvl7pPr marL="2971800" indent="-228600" fontAlgn="base">
              <a:spcBef>
                <a:spcPct val="0"/>
              </a:spcBef>
              <a:spcAft>
                <a:spcPct val="0"/>
              </a:spcAft>
              <a:defRPr>
                <a:solidFill>
                  <a:schemeClr val="tx1"/>
                </a:solidFill>
                <a:latin typeface="Lucida Sans Unicode" pitchFamily="34" charset="0"/>
                <a:ea typeface="黑体" pitchFamily="49" charset="-122"/>
              </a:defRPr>
            </a:lvl7pPr>
            <a:lvl8pPr marL="3429000" indent="-228600" fontAlgn="base">
              <a:spcBef>
                <a:spcPct val="0"/>
              </a:spcBef>
              <a:spcAft>
                <a:spcPct val="0"/>
              </a:spcAft>
              <a:defRPr>
                <a:solidFill>
                  <a:schemeClr val="tx1"/>
                </a:solidFill>
                <a:latin typeface="Lucida Sans Unicode" pitchFamily="34" charset="0"/>
                <a:ea typeface="黑体" pitchFamily="49" charset="-122"/>
              </a:defRPr>
            </a:lvl8pPr>
            <a:lvl9pPr marL="3886200" indent="-228600" fontAlgn="base">
              <a:spcBef>
                <a:spcPct val="0"/>
              </a:spcBef>
              <a:spcAft>
                <a:spcPct val="0"/>
              </a:spcAft>
              <a:defRPr>
                <a:solidFill>
                  <a:schemeClr val="tx1"/>
                </a:solidFill>
                <a:latin typeface="Lucida Sans Unicode" pitchFamily="34" charset="0"/>
                <a:ea typeface="黑体" pitchFamily="49" charset="-122"/>
              </a:defRPr>
            </a:lvl9pPr>
          </a:lstStyle>
          <a:p>
            <a:r>
              <a:rPr lang="zh-CN" altLang="en-US"/>
              <a:t>表</a:t>
            </a:r>
            <a:r>
              <a:rPr lang="en-US" altLang="zh-CN"/>
              <a:t>1 </a:t>
            </a:r>
            <a:r>
              <a:rPr lang="zh-CN" altLang="en-US"/>
              <a:t>起重机械信息采集源</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925" y="1122363"/>
            <a:ext cx="9059863" cy="439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8130" name="TextBox 3"/>
          <p:cNvSpPr txBox="1">
            <a:spLocks noChangeArrowheads="1"/>
          </p:cNvSpPr>
          <p:nvPr/>
        </p:nvSpPr>
        <p:spPr bwMode="auto">
          <a:xfrm>
            <a:off x="3419475" y="692150"/>
            <a:ext cx="248285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Lucida Sans Unicode" pitchFamily="34" charset="0"/>
                <a:ea typeface="黑体" pitchFamily="49" charset="-122"/>
              </a:defRPr>
            </a:lvl1pPr>
            <a:lvl2pPr marL="742950" indent="-285750">
              <a:defRPr>
                <a:solidFill>
                  <a:schemeClr val="tx1"/>
                </a:solidFill>
                <a:latin typeface="Lucida Sans Unicode" pitchFamily="34" charset="0"/>
                <a:ea typeface="黑体" pitchFamily="49" charset="-122"/>
              </a:defRPr>
            </a:lvl2pPr>
            <a:lvl3pPr marL="1143000" indent="-228600">
              <a:defRPr>
                <a:solidFill>
                  <a:schemeClr val="tx1"/>
                </a:solidFill>
                <a:latin typeface="Lucida Sans Unicode" pitchFamily="34" charset="0"/>
                <a:ea typeface="黑体" pitchFamily="49" charset="-122"/>
              </a:defRPr>
            </a:lvl3pPr>
            <a:lvl4pPr marL="1600200" indent="-228600">
              <a:defRPr>
                <a:solidFill>
                  <a:schemeClr val="tx1"/>
                </a:solidFill>
                <a:latin typeface="Lucida Sans Unicode" pitchFamily="34" charset="0"/>
                <a:ea typeface="黑体" pitchFamily="49" charset="-122"/>
              </a:defRPr>
            </a:lvl4pPr>
            <a:lvl5pPr marL="2057400" indent="-228600">
              <a:defRPr>
                <a:solidFill>
                  <a:schemeClr val="tx1"/>
                </a:solidFill>
                <a:latin typeface="Lucida Sans Unicode" pitchFamily="34" charset="0"/>
                <a:ea typeface="黑体" pitchFamily="49" charset="-122"/>
              </a:defRPr>
            </a:lvl5pPr>
            <a:lvl6pPr marL="2514600" indent="-228600" fontAlgn="base">
              <a:spcBef>
                <a:spcPct val="0"/>
              </a:spcBef>
              <a:spcAft>
                <a:spcPct val="0"/>
              </a:spcAft>
              <a:defRPr>
                <a:solidFill>
                  <a:schemeClr val="tx1"/>
                </a:solidFill>
                <a:latin typeface="Lucida Sans Unicode" pitchFamily="34" charset="0"/>
                <a:ea typeface="黑体" pitchFamily="49" charset="-122"/>
              </a:defRPr>
            </a:lvl6pPr>
            <a:lvl7pPr marL="2971800" indent="-228600" fontAlgn="base">
              <a:spcBef>
                <a:spcPct val="0"/>
              </a:spcBef>
              <a:spcAft>
                <a:spcPct val="0"/>
              </a:spcAft>
              <a:defRPr>
                <a:solidFill>
                  <a:schemeClr val="tx1"/>
                </a:solidFill>
                <a:latin typeface="Lucida Sans Unicode" pitchFamily="34" charset="0"/>
                <a:ea typeface="黑体" pitchFamily="49" charset="-122"/>
              </a:defRPr>
            </a:lvl7pPr>
            <a:lvl8pPr marL="3429000" indent="-228600" fontAlgn="base">
              <a:spcBef>
                <a:spcPct val="0"/>
              </a:spcBef>
              <a:spcAft>
                <a:spcPct val="0"/>
              </a:spcAft>
              <a:defRPr>
                <a:solidFill>
                  <a:schemeClr val="tx1"/>
                </a:solidFill>
                <a:latin typeface="Lucida Sans Unicode" pitchFamily="34" charset="0"/>
                <a:ea typeface="黑体" pitchFamily="49" charset="-122"/>
              </a:defRPr>
            </a:lvl8pPr>
            <a:lvl9pPr marL="3886200" indent="-228600" fontAlgn="base">
              <a:spcBef>
                <a:spcPct val="0"/>
              </a:spcBef>
              <a:spcAft>
                <a:spcPct val="0"/>
              </a:spcAft>
              <a:defRPr>
                <a:solidFill>
                  <a:schemeClr val="tx1"/>
                </a:solidFill>
                <a:latin typeface="Lucida Sans Unicode" pitchFamily="34" charset="0"/>
                <a:ea typeface="黑体" pitchFamily="49" charset="-122"/>
              </a:defRPr>
            </a:lvl9pPr>
          </a:lstStyle>
          <a:p>
            <a:r>
              <a:rPr lang="zh-CN" altLang="en-US"/>
              <a:t>表</a:t>
            </a:r>
            <a:r>
              <a:rPr lang="en-US" altLang="zh-CN"/>
              <a:t>2 </a:t>
            </a:r>
            <a:r>
              <a:rPr lang="zh-CN" altLang="en-US"/>
              <a:t>起重机械监控参数</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4463" y="1785938"/>
            <a:ext cx="8964612" cy="3068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9154" name="TextBox 3"/>
          <p:cNvSpPr txBox="1">
            <a:spLocks noChangeArrowheads="1"/>
          </p:cNvSpPr>
          <p:nvPr/>
        </p:nvSpPr>
        <p:spPr bwMode="auto">
          <a:xfrm>
            <a:off x="3314700" y="1341438"/>
            <a:ext cx="2481263"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Lucida Sans Unicode" pitchFamily="34" charset="0"/>
                <a:ea typeface="黑体" pitchFamily="49" charset="-122"/>
              </a:defRPr>
            </a:lvl1pPr>
            <a:lvl2pPr marL="742950" indent="-285750">
              <a:defRPr>
                <a:solidFill>
                  <a:schemeClr val="tx1"/>
                </a:solidFill>
                <a:latin typeface="Lucida Sans Unicode" pitchFamily="34" charset="0"/>
                <a:ea typeface="黑体" pitchFamily="49" charset="-122"/>
              </a:defRPr>
            </a:lvl2pPr>
            <a:lvl3pPr marL="1143000" indent="-228600">
              <a:defRPr>
                <a:solidFill>
                  <a:schemeClr val="tx1"/>
                </a:solidFill>
                <a:latin typeface="Lucida Sans Unicode" pitchFamily="34" charset="0"/>
                <a:ea typeface="黑体" pitchFamily="49" charset="-122"/>
              </a:defRPr>
            </a:lvl3pPr>
            <a:lvl4pPr marL="1600200" indent="-228600">
              <a:defRPr>
                <a:solidFill>
                  <a:schemeClr val="tx1"/>
                </a:solidFill>
                <a:latin typeface="Lucida Sans Unicode" pitchFamily="34" charset="0"/>
                <a:ea typeface="黑体" pitchFamily="49" charset="-122"/>
              </a:defRPr>
            </a:lvl4pPr>
            <a:lvl5pPr marL="2057400" indent="-228600">
              <a:defRPr>
                <a:solidFill>
                  <a:schemeClr val="tx1"/>
                </a:solidFill>
                <a:latin typeface="Lucida Sans Unicode" pitchFamily="34" charset="0"/>
                <a:ea typeface="黑体" pitchFamily="49" charset="-122"/>
              </a:defRPr>
            </a:lvl5pPr>
            <a:lvl6pPr marL="2514600" indent="-228600" fontAlgn="base">
              <a:spcBef>
                <a:spcPct val="0"/>
              </a:spcBef>
              <a:spcAft>
                <a:spcPct val="0"/>
              </a:spcAft>
              <a:defRPr>
                <a:solidFill>
                  <a:schemeClr val="tx1"/>
                </a:solidFill>
                <a:latin typeface="Lucida Sans Unicode" pitchFamily="34" charset="0"/>
                <a:ea typeface="黑体" pitchFamily="49" charset="-122"/>
              </a:defRPr>
            </a:lvl6pPr>
            <a:lvl7pPr marL="2971800" indent="-228600" fontAlgn="base">
              <a:spcBef>
                <a:spcPct val="0"/>
              </a:spcBef>
              <a:spcAft>
                <a:spcPct val="0"/>
              </a:spcAft>
              <a:defRPr>
                <a:solidFill>
                  <a:schemeClr val="tx1"/>
                </a:solidFill>
                <a:latin typeface="Lucida Sans Unicode" pitchFamily="34" charset="0"/>
                <a:ea typeface="黑体" pitchFamily="49" charset="-122"/>
              </a:defRPr>
            </a:lvl7pPr>
            <a:lvl8pPr marL="3429000" indent="-228600" fontAlgn="base">
              <a:spcBef>
                <a:spcPct val="0"/>
              </a:spcBef>
              <a:spcAft>
                <a:spcPct val="0"/>
              </a:spcAft>
              <a:defRPr>
                <a:solidFill>
                  <a:schemeClr val="tx1"/>
                </a:solidFill>
                <a:latin typeface="Lucida Sans Unicode" pitchFamily="34" charset="0"/>
                <a:ea typeface="黑体" pitchFamily="49" charset="-122"/>
              </a:defRPr>
            </a:lvl8pPr>
            <a:lvl9pPr marL="3886200" indent="-228600" fontAlgn="base">
              <a:spcBef>
                <a:spcPct val="0"/>
              </a:spcBef>
              <a:spcAft>
                <a:spcPct val="0"/>
              </a:spcAft>
              <a:defRPr>
                <a:solidFill>
                  <a:schemeClr val="tx1"/>
                </a:solidFill>
                <a:latin typeface="Lucida Sans Unicode" pitchFamily="34" charset="0"/>
                <a:ea typeface="黑体" pitchFamily="49" charset="-122"/>
              </a:defRPr>
            </a:lvl9pPr>
          </a:lstStyle>
          <a:p>
            <a:r>
              <a:rPr lang="zh-CN" altLang="en-US"/>
              <a:t>表</a:t>
            </a:r>
            <a:r>
              <a:rPr lang="en-US" altLang="zh-CN"/>
              <a:t>3 </a:t>
            </a:r>
            <a:r>
              <a:rPr lang="zh-CN" altLang="en-US"/>
              <a:t>起重机械监控状态</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81138"/>
            <a:ext cx="8229600" cy="5043487"/>
          </a:xfrm>
        </p:spPr>
        <p:txBody>
          <a:bodyPr>
            <a:normAutofit/>
          </a:bodyPr>
          <a:lstStyle/>
          <a:p>
            <a:pPr marL="109728" indent="0" fontAlgn="auto">
              <a:spcAft>
                <a:spcPts val="0"/>
              </a:spcAft>
              <a:buNone/>
              <a:defRPr/>
            </a:pPr>
            <a:r>
              <a:rPr lang="en-US" altLang="zh-CN" b="1" dirty="0" smtClean="0"/>
              <a:t>3.1.2 </a:t>
            </a:r>
            <a:r>
              <a:rPr lang="zh-CN" altLang="en-US" b="1" dirty="0" smtClean="0"/>
              <a:t>系统目标与实现功能</a:t>
            </a:r>
            <a:endParaRPr lang="en-US" altLang="zh-CN" b="1" dirty="0" smtClean="0"/>
          </a:p>
          <a:p>
            <a:pPr marL="736092" lvl="1" indent="-342900" fontAlgn="auto">
              <a:lnSpc>
                <a:spcPct val="150000"/>
              </a:lnSpc>
              <a:spcBef>
                <a:spcPts val="324"/>
              </a:spcBef>
              <a:spcAft>
                <a:spcPts val="0"/>
              </a:spcAft>
              <a:buFont typeface="Wingdings" pitchFamily="2" charset="2"/>
              <a:buChar char="l"/>
              <a:defRPr/>
            </a:pPr>
            <a:r>
              <a:rPr lang="zh-CN" altLang="en-US" sz="2400" dirty="0" smtClean="0"/>
              <a:t>目标</a:t>
            </a:r>
            <a:endParaRPr lang="en-US" altLang="zh-CN" sz="2400" dirty="0" smtClean="0"/>
          </a:p>
          <a:p>
            <a:pPr marL="393192" lvl="1" indent="0" fontAlgn="auto">
              <a:lnSpc>
                <a:spcPct val="150000"/>
              </a:lnSpc>
              <a:spcBef>
                <a:spcPts val="324"/>
              </a:spcBef>
              <a:spcAft>
                <a:spcPts val="0"/>
              </a:spcAft>
              <a:buFont typeface="Verdana"/>
              <a:buNone/>
              <a:defRPr/>
            </a:pPr>
            <a:r>
              <a:rPr lang="zh-CN" altLang="en-US" dirty="0" smtClean="0"/>
              <a:t>（</a:t>
            </a:r>
            <a:r>
              <a:rPr lang="en-US" altLang="zh-CN" dirty="0" smtClean="0"/>
              <a:t>1</a:t>
            </a:r>
            <a:r>
              <a:rPr lang="zh-CN" altLang="en-US" dirty="0" smtClean="0"/>
              <a:t>）解决目前起重机械运行安全方面存在的问题，</a:t>
            </a:r>
            <a:r>
              <a:rPr lang="zh-CN" altLang="zh-CN" dirty="0"/>
              <a:t>提升起重机械的运行安</a:t>
            </a:r>
            <a:r>
              <a:rPr lang="zh-CN" altLang="zh-CN" dirty="0" smtClean="0"/>
              <a:t>全</a:t>
            </a:r>
            <a:r>
              <a:rPr lang="zh-CN" altLang="en-US" dirty="0" smtClean="0"/>
              <a:t>监控水平，从而保障起重机的安全运行，减少</a:t>
            </a:r>
            <a:r>
              <a:rPr lang="zh-CN" altLang="zh-CN" dirty="0" smtClean="0"/>
              <a:t>起</a:t>
            </a:r>
            <a:r>
              <a:rPr lang="zh-CN" altLang="zh-CN" dirty="0"/>
              <a:t>重机</a:t>
            </a:r>
            <a:r>
              <a:rPr lang="zh-CN" altLang="zh-CN" dirty="0" smtClean="0"/>
              <a:t>械</a:t>
            </a:r>
            <a:r>
              <a:rPr lang="zh-CN" altLang="en-US" dirty="0" smtClean="0"/>
              <a:t>的</a:t>
            </a:r>
            <a:r>
              <a:rPr lang="zh-CN" altLang="zh-CN" dirty="0" smtClean="0"/>
              <a:t>重</a:t>
            </a:r>
            <a:r>
              <a:rPr lang="zh-CN" altLang="zh-CN" dirty="0"/>
              <a:t>大事</a:t>
            </a:r>
            <a:r>
              <a:rPr lang="zh-CN" altLang="zh-CN" dirty="0" smtClean="0"/>
              <a:t>故</a:t>
            </a:r>
            <a:endParaRPr lang="en-US" altLang="zh-CN" dirty="0" smtClean="0"/>
          </a:p>
          <a:p>
            <a:pPr marL="393192" lvl="1" indent="0" fontAlgn="auto">
              <a:lnSpc>
                <a:spcPct val="150000"/>
              </a:lnSpc>
              <a:spcBef>
                <a:spcPts val="324"/>
              </a:spcBef>
              <a:spcAft>
                <a:spcPts val="0"/>
              </a:spcAft>
              <a:buFont typeface="Verdana"/>
              <a:buNone/>
              <a:defRPr/>
            </a:pPr>
            <a:r>
              <a:rPr lang="zh-CN" altLang="en-US" dirty="0" smtClean="0"/>
              <a:t>（</a:t>
            </a:r>
            <a:r>
              <a:rPr lang="en-US" altLang="zh-CN" dirty="0" smtClean="0"/>
              <a:t>2</a:t>
            </a:r>
            <a:r>
              <a:rPr lang="zh-CN" altLang="en-US" dirty="0" smtClean="0"/>
              <a:t>）满足</a:t>
            </a:r>
            <a:r>
              <a:rPr lang="en-US" altLang="zh-CN" dirty="0" smtClean="0"/>
              <a:t>《</a:t>
            </a:r>
            <a:r>
              <a:rPr lang="zh-CN" altLang="en-US" dirty="0"/>
              <a:t>安全监控管理</a:t>
            </a:r>
            <a:r>
              <a:rPr lang="en-US" altLang="zh-CN" dirty="0"/>
              <a:t>》</a:t>
            </a:r>
            <a:r>
              <a:rPr lang="zh-CN" altLang="en-US" dirty="0"/>
              <a:t>标准</a:t>
            </a:r>
            <a:r>
              <a:rPr lang="zh-CN" altLang="en-US" dirty="0" smtClean="0"/>
              <a:t>的要求，</a:t>
            </a:r>
            <a:r>
              <a:rPr lang="zh-CN" altLang="en-US" dirty="0"/>
              <a:t>对起重机械运行安全的相关参数及工作状态进行实时监控、记录及报</a:t>
            </a:r>
            <a:r>
              <a:rPr lang="zh-CN" altLang="en-US" dirty="0" smtClean="0"/>
              <a:t>警</a:t>
            </a:r>
            <a:endParaRPr lang="en-US" altLang="zh-CN" dirty="0" smtClean="0"/>
          </a:p>
          <a:p>
            <a:pPr marL="621792" lvl="1" fontAlgn="auto">
              <a:spcBef>
                <a:spcPts val="324"/>
              </a:spcBef>
              <a:spcAft>
                <a:spcPts val="0"/>
              </a:spcAft>
              <a:buFont typeface="Verdana"/>
              <a:buChar char="◦"/>
              <a:defRPr/>
            </a:pPr>
            <a:endParaRPr lang="zh-CN" alt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内容占位符 1"/>
          <p:cNvSpPr>
            <a:spLocks noGrp="1"/>
          </p:cNvSpPr>
          <p:nvPr>
            <p:ph idx="1"/>
          </p:nvPr>
        </p:nvSpPr>
        <p:spPr/>
        <p:txBody>
          <a:bodyPr/>
          <a:lstStyle/>
          <a:p>
            <a:pPr marL="720725" indent="-360363">
              <a:buSzPct val="100000"/>
              <a:buFont typeface="Wingdings" pitchFamily="2" charset="2"/>
              <a:buChar char="l"/>
            </a:pPr>
            <a:r>
              <a:rPr lang="zh-CN" altLang="en-US" sz="2400" dirty="0" smtClean="0"/>
              <a:t>实现功能</a:t>
            </a:r>
            <a:endParaRPr lang="en-US" altLang="zh-CN" sz="2400" dirty="0" smtClean="0"/>
          </a:p>
          <a:p>
            <a:pPr marL="392113" lvl="1" indent="0">
              <a:lnSpc>
                <a:spcPct val="170000"/>
              </a:lnSpc>
              <a:buFont typeface="Verdana" pitchFamily="34" charset="0"/>
              <a:buNone/>
            </a:pPr>
            <a:r>
              <a:rPr lang="zh-CN" altLang="en-US" dirty="0" smtClean="0"/>
              <a:t>（</a:t>
            </a:r>
            <a:r>
              <a:rPr lang="en-US" altLang="zh-CN" dirty="0" smtClean="0"/>
              <a:t>1</a:t>
            </a:r>
            <a:r>
              <a:rPr lang="zh-CN" altLang="en-US" dirty="0" smtClean="0"/>
              <a:t>）</a:t>
            </a:r>
            <a:r>
              <a:rPr lang="zh-CN" altLang="zh-CN" dirty="0" smtClean="0"/>
              <a:t>实现起重量、</a:t>
            </a:r>
            <a:r>
              <a:rPr lang="zh-CN" altLang="en-US" dirty="0" smtClean="0"/>
              <a:t>起重力矩、</a:t>
            </a:r>
            <a:r>
              <a:rPr lang="zh-CN" altLang="zh-CN" dirty="0" smtClean="0"/>
              <a:t>起升高度</a:t>
            </a:r>
            <a:r>
              <a:rPr lang="en-US" altLang="zh-CN" dirty="0" smtClean="0"/>
              <a:t>/</a:t>
            </a:r>
            <a:r>
              <a:rPr lang="zh-CN" altLang="zh-CN" dirty="0" smtClean="0"/>
              <a:t>下降深度</a:t>
            </a:r>
            <a:r>
              <a:rPr lang="zh-CN" altLang="en-US" dirty="0" smtClean="0"/>
              <a:t>等</a:t>
            </a:r>
            <a:r>
              <a:rPr lang="en-US" altLang="zh-CN" dirty="0" smtClean="0"/>
              <a:t>15</a:t>
            </a:r>
            <a:r>
              <a:rPr lang="zh-CN" altLang="en-US" dirty="0" smtClean="0"/>
              <a:t>个参数，以及起升机构制动器状态、抗风防滑状态等</a:t>
            </a:r>
            <a:r>
              <a:rPr lang="en-US" altLang="zh-CN" dirty="0" smtClean="0"/>
              <a:t>7</a:t>
            </a:r>
            <a:r>
              <a:rPr lang="zh-CN" altLang="en-US" dirty="0" smtClean="0"/>
              <a:t>个工作状态</a:t>
            </a:r>
            <a:r>
              <a:rPr lang="zh-CN" altLang="zh-CN" dirty="0" smtClean="0"/>
              <a:t>的实时监控与</a:t>
            </a:r>
            <a:r>
              <a:rPr lang="zh-CN" altLang="en-US" dirty="0" smtClean="0"/>
              <a:t>相关报</a:t>
            </a:r>
            <a:r>
              <a:rPr lang="zh-CN" altLang="zh-CN" dirty="0" smtClean="0"/>
              <a:t>警</a:t>
            </a:r>
            <a:r>
              <a:rPr lang="zh-CN" altLang="en-US" dirty="0" smtClean="0"/>
              <a:t>的</a:t>
            </a:r>
            <a:r>
              <a:rPr lang="zh-CN" altLang="zh-CN" dirty="0" smtClean="0"/>
              <a:t>功能</a:t>
            </a:r>
            <a:endParaRPr lang="en-US" altLang="zh-CN" dirty="0" smtClean="0"/>
          </a:p>
          <a:p>
            <a:pPr marL="392113" lvl="1" indent="0">
              <a:lnSpc>
                <a:spcPct val="170000"/>
              </a:lnSpc>
              <a:buFont typeface="Verdana" pitchFamily="34" charset="0"/>
              <a:buNone/>
            </a:pPr>
            <a:r>
              <a:rPr lang="zh-CN" altLang="en-US" dirty="0" smtClean="0"/>
              <a:t>（</a:t>
            </a:r>
            <a:r>
              <a:rPr lang="en-US" altLang="zh-CN" dirty="0" smtClean="0"/>
              <a:t>2</a:t>
            </a:r>
            <a:r>
              <a:rPr lang="zh-CN" altLang="en-US" dirty="0" smtClean="0"/>
              <a:t>）</a:t>
            </a:r>
            <a:r>
              <a:rPr lang="zh-CN" altLang="zh-CN" dirty="0" smtClean="0"/>
              <a:t>实现</a:t>
            </a:r>
            <a:r>
              <a:rPr lang="zh-CN" altLang="en-US" dirty="0" smtClean="0"/>
              <a:t>起重机械各机构的</a:t>
            </a:r>
            <a:r>
              <a:rPr lang="zh-CN" altLang="zh-CN" dirty="0" smtClean="0"/>
              <a:t>减速机振动异常、轴承温度过高</a:t>
            </a:r>
            <a:r>
              <a:rPr lang="zh-CN" altLang="en-US" dirty="0" smtClean="0"/>
              <a:t>等</a:t>
            </a:r>
            <a:r>
              <a:rPr lang="zh-CN" altLang="zh-CN" dirty="0" smtClean="0"/>
              <a:t>重要故障的预警功能</a:t>
            </a:r>
            <a:endParaRPr lang="en-US" altLang="zh-CN"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81138"/>
            <a:ext cx="8229600" cy="4827587"/>
          </a:xfrm>
        </p:spPr>
        <p:txBody>
          <a:bodyPr>
            <a:normAutofit fontScale="85000" lnSpcReduction="20000"/>
          </a:bodyPr>
          <a:lstStyle/>
          <a:p>
            <a:pPr marL="365760" indent="-256032" fontAlgn="auto">
              <a:lnSpc>
                <a:spcPct val="160000"/>
              </a:lnSpc>
              <a:spcAft>
                <a:spcPts val="0"/>
              </a:spcAft>
              <a:buFont typeface="Wingdings 3"/>
              <a:buChar char=""/>
              <a:defRPr/>
            </a:pPr>
            <a:r>
              <a:rPr lang="zh-CN" altLang="zh-CN" sz="2800" dirty="0" smtClean="0"/>
              <a:t>世界经济全球化促进了国际贸易的迅速发展，而其中</a:t>
            </a:r>
            <a:r>
              <a:rPr lang="en-US" altLang="zh-CN" sz="2800" dirty="0" smtClean="0"/>
              <a:t>90%</a:t>
            </a:r>
            <a:r>
              <a:rPr lang="zh-CN" altLang="zh-CN" sz="2800" dirty="0" smtClean="0"/>
              <a:t>以上的国际贸易量是通过水路运输来完成的</a:t>
            </a:r>
            <a:endParaRPr lang="en-US" altLang="zh-CN" sz="2800" dirty="0" smtClean="0"/>
          </a:p>
          <a:p>
            <a:pPr marL="365760" indent="-256032" fontAlgn="auto">
              <a:lnSpc>
                <a:spcPct val="160000"/>
              </a:lnSpc>
              <a:spcAft>
                <a:spcPts val="0"/>
              </a:spcAft>
              <a:buFont typeface="Wingdings 3"/>
              <a:buChar char=""/>
              <a:defRPr/>
            </a:pPr>
            <a:r>
              <a:rPr lang="zh-CN" altLang="en-US" sz="2800" dirty="0" smtClean="0"/>
              <a:t>我国拥有</a:t>
            </a:r>
            <a:r>
              <a:rPr lang="en-US" altLang="zh-CN" sz="2800" dirty="0" smtClean="0"/>
              <a:t>1.8</a:t>
            </a:r>
            <a:r>
              <a:rPr lang="zh-CN" altLang="en-US" sz="2800" dirty="0" smtClean="0"/>
              <a:t>万千米的海岸线，</a:t>
            </a:r>
            <a:r>
              <a:rPr lang="en-US" altLang="zh-CN" sz="2800" dirty="0" smtClean="0"/>
              <a:t>11</a:t>
            </a:r>
            <a:r>
              <a:rPr lang="zh-CN" altLang="en-US" sz="2800" dirty="0" smtClean="0"/>
              <a:t>万千米的内河航道，承担着</a:t>
            </a:r>
            <a:r>
              <a:rPr lang="en-US" altLang="zh-CN" sz="2800" dirty="0" smtClean="0"/>
              <a:t>9</a:t>
            </a:r>
            <a:r>
              <a:rPr lang="zh-CN" altLang="en-US" sz="2800" dirty="0" smtClean="0"/>
              <a:t>％的国内贸易运输和</a:t>
            </a:r>
            <a:r>
              <a:rPr lang="en-US" altLang="zh-CN" sz="2800" dirty="0" smtClean="0"/>
              <a:t>85</a:t>
            </a:r>
            <a:r>
              <a:rPr lang="zh-CN" altLang="en-US" sz="2800" dirty="0" smtClean="0"/>
              <a:t>％以上的外贸货物运输，沿海沿江有</a:t>
            </a:r>
            <a:r>
              <a:rPr lang="en-US" altLang="zh-CN" sz="2800" dirty="0" smtClean="0">
                <a:solidFill>
                  <a:srgbClr val="FF0000"/>
                </a:solidFill>
              </a:rPr>
              <a:t>1460</a:t>
            </a:r>
            <a:r>
              <a:rPr lang="zh-CN" altLang="en-US" sz="2800" dirty="0" smtClean="0"/>
              <a:t>多个商港</a:t>
            </a:r>
            <a:endParaRPr lang="en-US" altLang="zh-CN" sz="2800" dirty="0" smtClean="0"/>
          </a:p>
          <a:p>
            <a:pPr marL="365760" indent="-256032" fontAlgn="auto">
              <a:lnSpc>
                <a:spcPct val="160000"/>
              </a:lnSpc>
              <a:spcAft>
                <a:spcPts val="0"/>
              </a:spcAft>
              <a:buFont typeface="Wingdings 3"/>
              <a:buChar char=""/>
              <a:defRPr/>
            </a:pPr>
            <a:r>
              <a:rPr lang="zh-CN" altLang="en-US" sz="2800" dirty="0" smtClean="0"/>
              <a:t>港口已成为我国对外开放的门户和窗口，我国对外开放的港口已有</a:t>
            </a:r>
            <a:r>
              <a:rPr lang="en-US" altLang="zh-CN" sz="2800" dirty="0" smtClean="0">
                <a:solidFill>
                  <a:srgbClr val="FF0000"/>
                </a:solidFill>
              </a:rPr>
              <a:t>140</a:t>
            </a:r>
            <a:r>
              <a:rPr lang="zh-CN" altLang="en-US" sz="2800" dirty="0" smtClean="0"/>
              <a:t>多个，已与</a:t>
            </a:r>
            <a:r>
              <a:rPr lang="en-US" altLang="zh-CN" sz="2800" dirty="0" smtClean="0"/>
              <a:t>50</a:t>
            </a:r>
            <a:r>
              <a:rPr lang="zh-CN" altLang="en-US" sz="2800" dirty="0" smtClean="0"/>
              <a:t>多个国家签订了海运协定，已有</a:t>
            </a:r>
            <a:r>
              <a:rPr lang="en-US" altLang="zh-CN" sz="2800" dirty="0" smtClean="0"/>
              <a:t>30</a:t>
            </a:r>
            <a:r>
              <a:rPr lang="zh-CN" altLang="en-US" sz="2800" dirty="0" smtClean="0"/>
              <a:t>多个国家近百家境外航运公司获准在中国港口开辟集装箱班轮航线</a:t>
            </a:r>
            <a:endParaRPr lang="en-US" altLang="zh-CN" sz="2800" dirty="0" smtClean="0"/>
          </a:p>
          <a:p>
            <a:pPr marL="365760" indent="-256032" fontAlgn="auto">
              <a:spcAft>
                <a:spcPts val="0"/>
              </a:spcAft>
              <a:buFont typeface="Wingdings 3"/>
              <a:buChar char=""/>
              <a:defRPr/>
            </a:pPr>
            <a:endParaRPr lang="en-US" altLang="zh-CN" dirty="0" smtClean="0"/>
          </a:p>
          <a:p>
            <a:pPr marL="365760" indent="-256032" fontAlgn="auto">
              <a:spcAft>
                <a:spcPts val="0"/>
              </a:spcAft>
              <a:buFont typeface="Wingdings 3"/>
              <a:buChar char=""/>
              <a:defRPr/>
            </a:pPr>
            <a:endParaRPr lang="en-US" altLang="zh-CN" dirty="0" smtClean="0"/>
          </a:p>
          <a:p>
            <a:pPr marL="365760" indent="-256032" fontAlgn="auto">
              <a:spcAft>
                <a:spcPts val="0"/>
              </a:spcAft>
              <a:buFont typeface="Wingdings 3"/>
              <a:buChar char=""/>
              <a:defRPr/>
            </a:pPr>
            <a:endParaRPr lang="en-US" altLang="zh-CN" dirty="0" smtClean="0"/>
          </a:p>
          <a:p>
            <a:pPr marL="365760" indent="-256032" fontAlgn="auto">
              <a:spcAft>
                <a:spcPts val="0"/>
              </a:spcAft>
              <a:buFont typeface="Wingdings 3"/>
              <a:buChar char=""/>
              <a:defRPr/>
            </a:pPr>
            <a:endParaRPr lang="en-US" altLang="zh-CN" dirty="0" smtClean="0"/>
          </a:p>
          <a:p>
            <a:pPr marL="621792" lvl="1" fontAlgn="auto">
              <a:spcBef>
                <a:spcPts val="324"/>
              </a:spcBef>
              <a:spcAft>
                <a:spcPts val="0"/>
              </a:spcAft>
              <a:buFont typeface="Verdana"/>
              <a:buChar char="◦"/>
              <a:defRPr/>
            </a:pPr>
            <a:endParaRPr lang="en-US" altLang="zh-CN" dirty="0" smtClean="0"/>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dirty="0" smtClean="0"/>
              <a:t>一</a:t>
            </a:r>
            <a:r>
              <a:rPr lang="zh-CN" altLang="en-US" dirty="0"/>
              <a:t>、港口发展现</a:t>
            </a:r>
            <a:r>
              <a:rPr lang="zh-CN" altLang="en-US" dirty="0" smtClean="0"/>
              <a:t>状</a:t>
            </a:r>
            <a:endParaRPr lang="zh-CN" alt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p>
            <a:endParaRPr lang="zh-CN" altLang="en-US">
              <a:latin typeface="Lucida Sans Unicode" pitchFamily="34" charset="0"/>
              <a:ea typeface="黑体" pitchFamily="49" charset="-122"/>
            </a:endParaRPr>
          </a:p>
        </p:txBody>
      </p:sp>
      <p:sp>
        <p:nvSpPr>
          <p:cNvPr id="2" name="内容占位符 1"/>
          <p:cNvSpPr>
            <a:spLocks noGrp="1"/>
          </p:cNvSpPr>
          <p:nvPr>
            <p:ph idx="1"/>
          </p:nvPr>
        </p:nvSpPr>
        <p:spPr>
          <a:xfrm>
            <a:off x="457200" y="692696"/>
            <a:ext cx="8229600" cy="5904656"/>
          </a:xfrm>
        </p:spPr>
        <p:txBody>
          <a:bodyPr>
            <a:normAutofit fontScale="92500" lnSpcReduction="10000"/>
          </a:bodyPr>
          <a:lstStyle/>
          <a:p>
            <a:pPr marL="109728" indent="0" fontAlgn="auto">
              <a:lnSpc>
                <a:spcPct val="150000"/>
              </a:lnSpc>
              <a:spcAft>
                <a:spcPts val="0"/>
              </a:spcAft>
              <a:buNone/>
              <a:defRPr/>
            </a:pPr>
            <a:r>
              <a:rPr lang="en-US" altLang="zh-CN" sz="2600" b="1" dirty="0" smtClean="0"/>
              <a:t>3.1.3 </a:t>
            </a:r>
            <a:r>
              <a:rPr lang="zh-CN" altLang="en-US" sz="2600" b="1" dirty="0" smtClean="0"/>
              <a:t>系统的设计与开发</a:t>
            </a:r>
            <a:endParaRPr lang="en-US" altLang="zh-CN" sz="2600" b="1" dirty="0" smtClean="0"/>
          </a:p>
          <a:p>
            <a:pPr marL="109728" indent="0" fontAlgn="auto">
              <a:lnSpc>
                <a:spcPct val="150000"/>
              </a:lnSpc>
              <a:spcAft>
                <a:spcPts val="0"/>
              </a:spcAft>
              <a:buNone/>
              <a:defRPr/>
            </a:pPr>
            <a:r>
              <a:rPr lang="zh-CN" altLang="en-US" sz="2400" dirty="0" smtClean="0"/>
              <a:t>（</a:t>
            </a:r>
            <a:r>
              <a:rPr lang="en-US" altLang="zh-CN" sz="2400" dirty="0" smtClean="0"/>
              <a:t>1</a:t>
            </a:r>
            <a:r>
              <a:rPr lang="zh-CN" altLang="en-US" sz="2400" dirty="0" smtClean="0"/>
              <a:t>）设计的基本思想</a:t>
            </a:r>
            <a:endParaRPr lang="en-US" altLang="zh-CN" sz="2400" dirty="0" smtClean="0"/>
          </a:p>
          <a:p>
            <a:pPr marL="621792" lvl="1" fontAlgn="auto">
              <a:lnSpc>
                <a:spcPct val="150000"/>
              </a:lnSpc>
              <a:spcBef>
                <a:spcPts val="324"/>
              </a:spcBef>
              <a:spcAft>
                <a:spcPts val="0"/>
              </a:spcAft>
              <a:buFont typeface="Verdana"/>
              <a:buChar char="◦"/>
              <a:defRPr/>
            </a:pPr>
            <a:r>
              <a:rPr lang="zh-CN" altLang="en-US" sz="2400" dirty="0" smtClean="0"/>
              <a:t>以</a:t>
            </a:r>
            <a:r>
              <a:rPr lang="en-US" altLang="zh-CN" sz="2400" dirty="0" smtClean="0"/>
              <a:t>《</a:t>
            </a:r>
            <a:r>
              <a:rPr lang="zh-CN" altLang="en-US" sz="2400" dirty="0" smtClean="0"/>
              <a:t>安全监控标准</a:t>
            </a:r>
            <a:r>
              <a:rPr lang="en-US" altLang="zh-CN" sz="2400" dirty="0" smtClean="0"/>
              <a:t>》</a:t>
            </a:r>
            <a:r>
              <a:rPr lang="zh-CN" altLang="en-US" sz="2400" dirty="0" smtClean="0"/>
              <a:t>为</a:t>
            </a:r>
            <a:r>
              <a:rPr lang="zh-CN" altLang="en-US" sz="2400" dirty="0" smtClean="0">
                <a:solidFill>
                  <a:srgbClr val="FF0000"/>
                </a:solidFill>
              </a:rPr>
              <a:t>依据</a:t>
            </a:r>
            <a:endParaRPr lang="en-US" altLang="zh-CN" sz="2400" dirty="0" smtClean="0">
              <a:solidFill>
                <a:srgbClr val="FF0000"/>
              </a:solidFill>
            </a:endParaRPr>
          </a:p>
          <a:p>
            <a:pPr marL="621792" lvl="1" fontAlgn="auto">
              <a:lnSpc>
                <a:spcPct val="150000"/>
              </a:lnSpc>
              <a:spcBef>
                <a:spcPts val="324"/>
              </a:spcBef>
              <a:spcAft>
                <a:spcPts val="0"/>
              </a:spcAft>
              <a:buFont typeface="Verdana"/>
              <a:buChar char="◦"/>
              <a:defRPr/>
            </a:pPr>
            <a:r>
              <a:rPr lang="zh-CN" altLang="en-US" sz="2400" dirty="0" smtClean="0"/>
              <a:t>以先进的振动、温度、智能超速开关等传感器，可靠通用的</a:t>
            </a:r>
            <a:r>
              <a:rPr lang="en-US" altLang="zh-CN" sz="2400" dirty="0" err="1" smtClean="0"/>
              <a:t>Profibus</a:t>
            </a:r>
            <a:r>
              <a:rPr lang="en-US" altLang="zh-CN" sz="2400" dirty="0" smtClean="0"/>
              <a:t>-DP</a:t>
            </a:r>
            <a:r>
              <a:rPr lang="zh-CN" altLang="en-US" sz="2400" dirty="0" smtClean="0"/>
              <a:t>数据传输技术为</a:t>
            </a:r>
            <a:r>
              <a:rPr lang="zh-CN" altLang="en-US" sz="2400" dirty="0" smtClean="0">
                <a:solidFill>
                  <a:srgbClr val="FF0000"/>
                </a:solidFill>
              </a:rPr>
              <a:t>基础</a:t>
            </a:r>
            <a:endParaRPr lang="en-US" altLang="zh-CN" sz="2400" dirty="0" smtClean="0">
              <a:solidFill>
                <a:srgbClr val="FF0000"/>
              </a:solidFill>
            </a:endParaRPr>
          </a:p>
          <a:p>
            <a:pPr marL="621792" lvl="1" fontAlgn="auto">
              <a:lnSpc>
                <a:spcPct val="150000"/>
              </a:lnSpc>
              <a:spcBef>
                <a:spcPts val="324"/>
              </a:spcBef>
              <a:spcAft>
                <a:spcPts val="0"/>
              </a:spcAft>
              <a:buFont typeface="Verdana"/>
              <a:buChar char="◦"/>
              <a:defRPr/>
            </a:pPr>
            <a:r>
              <a:rPr lang="zh-CN" altLang="en-US" sz="2400" dirty="0" smtClean="0"/>
              <a:t>以</a:t>
            </a:r>
            <a:r>
              <a:rPr lang="zh-CN" altLang="en-US" sz="2400" dirty="0"/>
              <a:t>监</a:t>
            </a:r>
            <a:r>
              <a:rPr lang="zh-CN" altLang="en-US" sz="2400" dirty="0" smtClean="0"/>
              <a:t>控的实时性、记录的</a:t>
            </a:r>
            <a:r>
              <a:rPr lang="zh-CN" altLang="en-US" sz="2400" dirty="0"/>
              <a:t>详</a:t>
            </a:r>
            <a:r>
              <a:rPr lang="zh-CN" altLang="en-US" sz="2400" dirty="0" smtClean="0"/>
              <a:t>细性、预警的</a:t>
            </a:r>
            <a:r>
              <a:rPr lang="zh-CN" altLang="en-US" sz="2400" dirty="0"/>
              <a:t>及</a:t>
            </a:r>
            <a:r>
              <a:rPr lang="zh-CN" altLang="en-US" sz="2400" dirty="0" smtClean="0"/>
              <a:t>时性为</a:t>
            </a:r>
            <a:r>
              <a:rPr lang="zh-CN" altLang="en-US" sz="2400" dirty="0" smtClean="0">
                <a:solidFill>
                  <a:srgbClr val="FF0000"/>
                </a:solidFill>
              </a:rPr>
              <a:t>指标</a:t>
            </a:r>
            <a:endParaRPr lang="en-US" altLang="zh-CN" sz="2400" dirty="0" smtClean="0">
              <a:solidFill>
                <a:srgbClr val="FF0000"/>
              </a:solidFill>
            </a:endParaRPr>
          </a:p>
          <a:p>
            <a:pPr marL="621792" lvl="1" fontAlgn="auto">
              <a:lnSpc>
                <a:spcPct val="150000"/>
              </a:lnSpc>
              <a:spcBef>
                <a:spcPts val="324"/>
              </a:spcBef>
              <a:spcAft>
                <a:spcPts val="0"/>
              </a:spcAft>
              <a:buFont typeface="Verdana"/>
              <a:buChar char="◦"/>
              <a:defRPr/>
            </a:pPr>
            <a:r>
              <a:rPr lang="zh-CN" altLang="en-US" sz="2400" dirty="0" smtClean="0"/>
              <a:t>以保障起重机械运行安全，减少事故发生率为</a:t>
            </a:r>
            <a:r>
              <a:rPr lang="zh-CN" altLang="en-US" sz="2400" dirty="0" smtClean="0">
                <a:solidFill>
                  <a:srgbClr val="FF0000"/>
                </a:solidFill>
              </a:rPr>
              <a:t>目的</a:t>
            </a:r>
            <a:endParaRPr lang="en-US" altLang="zh-CN" sz="2400" dirty="0" smtClean="0">
              <a:solidFill>
                <a:srgbClr val="FF0000"/>
              </a:solidFill>
            </a:endParaRPr>
          </a:p>
          <a:p>
            <a:pPr marL="109728" indent="0" fontAlgn="auto">
              <a:lnSpc>
                <a:spcPct val="150000"/>
              </a:lnSpc>
              <a:spcAft>
                <a:spcPts val="0"/>
              </a:spcAft>
              <a:buNone/>
              <a:defRPr/>
            </a:pPr>
            <a:r>
              <a:rPr lang="zh-CN" altLang="en-US" sz="2400" dirty="0"/>
              <a:t>（</a:t>
            </a:r>
            <a:r>
              <a:rPr lang="en-US" altLang="zh-CN" sz="2400" dirty="0"/>
              <a:t>2</a:t>
            </a:r>
            <a:r>
              <a:rPr lang="zh-CN" altLang="en-US" sz="2400" dirty="0"/>
              <a:t>）设计的原则</a:t>
            </a:r>
            <a:endParaRPr lang="en-US" altLang="zh-CN" sz="2400" dirty="0"/>
          </a:p>
          <a:p>
            <a:pPr marL="621792" lvl="1" fontAlgn="auto">
              <a:lnSpc>
                <a:spcPct val="150000"/>
              </a:lnSpc>
              <a:spcBef>
                <a:spcPts val="324"/>
              </a:spcBef>
              <a:spcAft>
                <a:spcPts val="0"/>
              </a:spcAft>
              <a:buFont typeface="Verdana"/>
              <a:buChar char="◦"/>
              <a:defRPr/>
            </a:pPr>
            <a:r>
              <a:rPr lang="zh-CN" altLang="en-US" sz="2400" dirty="0"/>
              <a:t>严格依照安全监控标准的需求进行设计</a:t>
            </a:r>
            <a:endParaRPr lang="en-US" altLang="zh-CN" sz="2400" dirty="0"/>
          </a:p>
          <a:p>
            <a:pPr marL="621792" lvl="1" fontAlgn="auto">
              <a:lnSpc>
                <a:spcPct val="150000"/>
              </a:lnSpc>
              <a:spcBef>
                <a:spcPts val="324"/>
              </a:spcBef>
              <a:spcAft>
                <a:spcPts val="0"/>
              </a:spcAft>
              <a:buFont typeface="Verdana"/>
              <a:buChar char="◦"/>
              <a:defRPr/>
            </a:pPr>
            <a:r>
              <a:rPr lang="zh-CN" altLang="en-US" sz="2400" dirty="0"/>
              <a:t>充分发挥先进传感技术、数据传输技术的优势</a:t>
            </a:r>
            <a:endParaRPr lang="en-US" altLang="zh-CN" sz="2400" dirty="0"/>
          </a:p>
          <a:p>
            <a:pPr marL="621792" lvl="1" fontAlgn="auto">
              <a:lnSpc>
                <a:spcPct val="150000"/>
              </a:lnSpc>
              <a:spcBef>
                <a:spcPts val="324"/>
              </a:spcBef>
              <a:spcAft>
                <a:spcPts val="0"/>
              </a:spcAft>
              <a:buFont typeface="Verdana"/>
              <a:buChar char="◦"/>
              <a:defRPr/>
            </a:pPr>
            <a:r>
              <a:rPr lang="zh-CN" altLang="en-US" sz="2400" dirty="0"/>
              <a:t>兼顾经济性与实用性</a:t>
            </a:r>
            <a:endParaRPr lang="en-US" altLang="zh-CN" sz="2400" dirty="0"/>
          </a:p>
          <a:p>
            <a:pPr marL="621792" lvl="1" fontAlgn="auto">
              <a:lnSpc>
                <a:spcPct val="150000"/>
              </a:lnSpc>
              <a:spcBef>
                <a:spcPts val="324"/>
              </a:spcBef>
              <a:spcAft>
                <a:spcPts val="0"/>
              </a:spcAft>
              <a:buFont typeface="Verdana"/>
              <a:buChar char="◦"/>
              <a:defRPr/>
            </a:pPr>
            <a:endParaRPr lang="en-US" altLang="zh-CN" sz="2400" dirty="0" smtClean="0">
              <a:solidFill>
                <a:srgbClr val="FF0000"/>
              </a:solidFill>
            </a:endParaRPr>
          </a:p>
          <a:p>
            <a:pPr marL="621792" lvl="1" fontAlgn="auto">
              <a:spcBef>
                <a:spcPts val="324"/>
              </a:spcBef>
              <a:spcAft>
                <a:spcPts val="0"/>
              </a:spcAft>
              <a:buFont typeface="Verdana"/>
              <a:buChar char="◦"/>
              <a:defRPr/>
            </a:pPr>
            <a:endParaRPr lang="en-US" altLang="zh-CN" dirty="0" smtClean="0"/>
          </a:p>
          <a:p>
            <a:pPr marL="365760" indent="-256032" fontAlgn="auto">
              <a:spcAft>
                <a:spcPts val="0"/>
              </a:spcAft>
              <a:buFont typeface="Wingdings 3"/>
              <a:buChar char=""/>
              <a:defRPr/>
            </a:pPr>
            <a:endParaRPr lang="zh-CN" alt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内容占位符 5"/>
          <p:cNvSpPr>
            <a:spLocks noGrp="1"/>
          </p:cNvSpPr>
          <p:nvPr>
            <p:ph idx="1"/>
          </p:nvPr>
        </p:nvSpPr>
        <p:spPr>
          <a:xfrm>
            <a:off x="381000" y="1119188"/>
            <a:ext cx="8229600" cy="5187950"/>
          </a:xfrm>
        </p:spPr>
        <p:txBody>
          <a:bodyPr/>
          <a:lstStyle/>
          <a:p>
            <a:pPr marL="109537" indent="0">
              <a:buNone/>
            </a:pPr>
            <a:r>
              <a:rPr lang="zh-CN" altLang="en-US" sz="2400" dirty="0" smtClean="0"/>
              <a:t>（</a:t>
            </a:r>
            <a:r>
              <a:rPr lang="en-US" altLang="zh-CN" sz="2400" dirty="0" smtClean="0"/>
              <a:t>3</a:t>
            </a:r>
            <a:r>
              <a:rPr lang="zh-CN" altLang="en-US" sz="2400" dirty="0" smtClean="0"/>
              <a:t>）系统拓扑结构</a:t>
            </a:r>
            <a:endParaRPr lang="en-US" altLang="zh-CN" sz="2400" dirty="0" smtClean="0"/>
          </a:p>
          <a:p>
            <a:endParaRPr lang="en-US" altLang="zh-CN" sz="3800" dirty="0" smtClean="0"/>
          </a:p>
          <a:p>
            <a:endParaRPr lang="en-US" altLang="zh-CN" sz="3800" dirty="0" smtClean="0"/>
          </a:p>
          <a:p>
            <a:endParaRPr lang="en-US" altLang="zh-CN" sz="3800" dirty="0" smtClean="0"/>
          </a:p>
          <a:p>
            <a:endParaRPr lang="en-US" altLang="zh-CN" sz="3800" dirty="0" smtClean="0"/>
          </a:p>
          <a:p>
            <a:endParaRPr lang="en-US" altLang="zh-CN" sz="3800" dirty="0" smtClean="0"/>
          </a:p>
          <a:p>
            <a:endParaRPr lang="en-US" altLang="zh-CN" sz="3800" dirty="0" smtClean="0"/>
          </a:p>
          <a:p>
            <a:endParaRPr lang="en-US" altLang="zh-CN" sz="3800" dirty="0" smtClean="0"/>
          </a:p>
          <a:p>
            <a:endParaRPr lang="en-US" altLang="zh-CN" sz="3800" dirty="0" smtClean="0"/>
          </a:p>
          <a:p>
            <a:endParaRPr lang="en-US" altLang="zh-CN" sz="3800" dirty="0" smtClean="0"/>
          </a:p>
        </p:txBody>
      </p:sp>
      <p:pic>
        <p:nvPicPr>
          <p:cNvPr id="532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0825" y="1557338"/>
            <a:ext cx="8664575" cy="4824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内容占位符 1"/>
          <p:cNvSpPr>
            <a:spLocks noGrp="1"/>
          </p:cNvSpPr>
          <p:nvPr>
            <p:ph idx="1"/>
          </p:nvPr>
        </p:nvSpPr>
        <p:spPr>
          <a:xfrm>
            <a:off x="539750" y="958850"/>
            <a:ext cx="8229600" cy="5133975"/>
          </a:xfrm>
        </p:spPr>
        <p:txBody>
          <a:bodyPr/>
          <a:lstStyle/>
          <a:p>
            <a:pPr marL="109537" indent="0">
              <a:lnSpc>
                <a:spcPct val="160000"/>
              </a:lnSpc>
              <a:buNone/>
            </a:pPr>
            <a:r>
              <a:rPr lang="zh-CN" altLang="en-US" sz="2400" dirty="0" smtClean="0"/>
              <a:t>（</a:t>
            </a:r>
            <a:r>
              <a:rPr lang="en-US" altLang="zh-CN" sz="2400" dirty="0" smtClean="0"/>
              <a:t>4</a:t>
            </a:r>
            <a:r>
              <a:rPr lang="zh-CN" altLang="en-US" sz="2400" dirty="0" smtClean="0"/>
              <a:t>）</a:t>
            </a:r>
            <a:r>
              <a:rPr lang="zh-CN" altLang="zh-CN" sz="2400" dirty="0" smtClean="0"/>
              <a:t>系统</a:t>
            </a:r>
            <a:r>
              <a:rPr lang="zh-CN" altLang="en-US" sz="2400" dirty="0" smtClean="0"/>
              <a:t>硬件组成</a:t>
            </a:r>
            <a:endParaRPr lang="en-US" altLang="zh-CN" sz="2400" dirty="0" smtClean="0"/>
          </a:p>
          <a:p>
            <a:pPr lvl="1">
              <a:lnSpc>
                <a:spcPct val="160000"/>
              </a:lnSpc>
            </a:pPr>
            <a:r>
              <a:rPr lang="zh-CN" altLang="en-US" sz="2400" dirty="0" smtClean="0"/>
              <a:t>工业显示器（带声光报警）</a:t>
            </a:r>
            <a:endParaRPr lang="en-US" altLang="zh-CN" sz="2400" dirty="0" smtClean="0"/>
          </a:p>
          <a:p>
            <a:pPr lvl="1">
              <a:lnSpc>
                <a:spcPct val="160000"/>
              </a:lnSpc>
            </a:pPr>
            <a:r>
              <a:rPr lang="zh-CN" altLang="en-US" sz="2400" dirty="0" smtClean="0"/>
              <a:t>工控机</a:t>
            </a:r>
            <a:endParaRPr lang="en-US" altLang="zh-CN" sz="2400" dirty="0" smtClean="0"/>
          </a:p>
          <a:p>
            <a:pPr lvl="1">
              <a:lnSpc>
                <a:spcPct val="160000"/>
              </a:lnSpc>
            </a:pPr>
            <a:r>
              <a:rPr lang="zh-CN" altLang="en-US" sz="2400" dirty="0" smtClean="0"/>
              <a:t>传感器</a:t>
            </a:r>
            <a:endParaRPr lang="en-US" altLang="zh-CN" sz="2400" dirty="0" smtClean="0"/>
          </a:p>
          <a:p>
            <a:pPr lvl="2">
              <a:lnSpc>
                <a:spcPct val="160000"/>
              </a:lnSpc>
            </a:pPr>
            <a:r>
              <a:rPr lang="zh-CN" altLang="en-US" sz="2400" dirty="0" smtClean="0"/>
              <a:t>振动传感器，温度传感器</a:t>
            </a:r>
            <a:endParaRPr lang="en-US" altLang="zh-CN" sz="2400" dirty="0" smtClean="0"/>
          </a:p>
          <a:p>
            <a:pPr lvl="2">
              <a:lnSpc>
                <a:spcPct val="160000"/>
              </a:lnSpc>
            </a:pPr>
            <a:r>
              <a:rPr lang="zh-CN" altLang="en-US" sz="2400" dirty="0" smtClean="0"/>
              <a:t>智能超速开关传感器</a:t>
            </a:r>
            <a:endParaRPr lang="en-US" altLang="zh-CN" sz="2400" dirty="0" smtClean="0"/>
          </a:p>
          <a:p>
            <a:pPr lvl="2">
              <a:lnSpc>
                <a:spcPct val="160000"/>
              </a:lnSpc>
            </a:pPr>
            <a:r>
              <a:rPr lang="zh-CN" altLang="en-US" sz="2400" dirty="0" smtClean="0"/>
              <a:t>起重量传感器，起重力矩传感器，</a:t>
            </a:r>
            <a:r>
              <a:rPr lang="en-US" altLang="zh-CN" sz="2400" dirty="0" smtClean="0"/>
              <a:t>... ...</a:t>
            </a:r>
            <a:r>
              <a:rPr lang="zh-CN" altLang="en-US" sz="2400" dirty="0" smtClean="0"/>
              <a:t>，等</a:t>
            </a:r>
            <a:endParaRPr lang="en-US" altLang="zh-CN" sz="2400" dirty="0" smtClean="0"/>
          </a:p>
          <a:p>
            <a:pPr lvl="1">
              <a:lnSpc>
                <a:spcPct val="160000"/>
              </a:lnSpc>
            </a:pPr>
            <a:r>
              <a:rPr lang="zh-CN" altLang="en-US" sz="2400" dirty="0" smtClean="0"/>
              <a:t>数据采集与传输模块</a:t>
            </a:r>
            <a:endParaRPr lang="en-US" altLang="zh-CN" sz="2400" dirty="0" smtClean="0"/>
          </a:p>
          <a:p>
            <a:pPr lvl="1">
              <a:lnSpc>
                <a:spcPct val="120000"/>
              </a:lnSpc>
            </a:pPr>
            <a:endParaRPr lang="en-US" altLang="zh-CN" sz="2400" dirty="0" smtClean="0"/>
          </a:p>
          <a:p>
            <a:endParaRPr lang="zh-CN" altLang="en-US" dirty="0" smtClean="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35063" y="2060575"/>
            <a:ext cx="3149600" cy="2619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5298" name="TextBox 5"/>
          <p:cNvSpPr txBox="1">
            <a:spLocks noChangeArrowheads="1"/>
          </p:cNvSpPr>
          <p:nvPr/>
        </p:nvSpPr>
        <p:spPr bwMode="auto">
          <a:xfrm>
            <a:off x="1116013" y="4984750"/>
            <a:ext cx="2954337"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Lucida Sans Unicode" pitchFamily="34" charset="0"/>
                <a:ea typeface="黑体" pitchFamily="49" charset="-122"/>
              </a:defRPr>
            </a:lvl1pPr>
            <a:lvl2pPr marL="742950" indent="-285750">
              <a:defRPr>
                <a:solidFill>
                  <a:schemeClr val="tx1"/>
                </a:solidFill>
                <a:latin typeface="Lucida Sans Unicode" pitchFamily="34" charset="0"/>
                <a:ea typeface="黑体" pitchFamily="49" charset="-122"/>
              </a:defRPr>
            </a:lvl2pPr>
            <a:lvl3pPr marL="1143000" indent="-228600">
              <a:defRPr>
                <a:solidFill>
                  <a:schemeClr val="tx1"/>
                </a:solidFill>
                <a:latin typeface="Lucida Sans Unicode" pitchFamily="34" charset="0"/>
                <a:ea typeface="黑体" pitchFamily="49" charset="-122"/>
              </a:defRPr>
            </a:lvl3pPr>
            <a:lvl4pPr marL="1600200" indent="-228600">
              <a:defRPr>
                <a:solidFill>
                  <a:schemeClr val="tx1"/>
                </a:solidFill>
                <a:latin typeface="Lucida Sans Unicode" pitchFamily="34" charset="0"/>
                <a:ea typeface="黑体" pitchFamily="49" charset="-122"/>
              </a:defRPr>
            </a:lvl4pPr>
            <a:lvl5pPr marL="2057400" indent="-228600">
              <a:defRPr>
                <a:solidFill>
                  <a:schemeClr val="tx1"/>
                </a:solidFill>
                <a:latin typeface="Lucida Sans Unicode" pitchFamily="34" charset="0"/>
                <a:ea typeface="黑体" pitchFamily="49" charset="-122"/>
              </a:defRPr>
            </a:lvl5pPr>
            <a:lvl6pPr marL="2514600" indent="-228600" fontAlgn="base">
              <a:spcBef>
                <a:spcPct val="0"/>
              </a:spcBef>
              <a:spcAft>
                <a:spcPct val="0"/>
              </a:spcAft>
              <a:defRPr>
                <a:solidFill>
                  <a:schemeClr val="tx1"/>
                </a:solidFill>
                <a:latin typeface="Lucida Sans Unicode" pitchFamily="34" charset="0"/>
                <a:ea typeface="黑体" pitchFamily="49" charset="-122"/>
              </a:defRPr>
            </a:lvl6pPr>
            <a:lvl7pPr marL="2971800" indent="-228600" fontAlgn="base">
              <a:spcBef>
                <a:spcPct val="0"/>
              </a:spcBef>
              <a:spcAft>
                <a:spcPct val="0"/>
              </a:spcAft>
              <a:defRPr>
                <a:solidFill>
                  <a:schemeClr val="tx1"/>
                </a:solidFill>
                <a:latin typeface="Lucida Sans Unicode" pitchFamily="34" charset="0"/>
                <a:ea typeface="黑体" pitchFamily="49" charset="-122"/>
              </a:defRPr>
            </a:lvl7pPr>
            <a:lvl8pPr marL="3429000" indent="-228600" fontAlgn="base">
              <a:spcBef>
                <a:spcPct val="0"/>
              </a:spcBef>
              <a:spcAft>
                <a:spcPct val="0"/>
              </a:spcAft>
              <a:defRPr>
                <a:solidFill>
                  <a:schemeClr val="tx1"/>
                </a:solidFill>
                <a:latin typeface="Lucida Sans Unicode" pitchFamily="34" charset="0"/>
                <a:ea typeface="黑体" pitchFamily="49" charset="-122"/>
              </a:defRPr>
            </a:lvl8pPr>
            <a:lvl9pPr marL="3886200" indent="-228600" fontAlgn="base">
              <a:spcBef>
                <a:spcPct val="0"/>
              </a:spcBef>
              <a:spcAft>
                <a:spcPct val="0"/>
              </a:spcAft>
              <a:defRPr>
                <a:solidFill>
                  <a:schemeClr val="tx1"/>
                </a:solidFill>
                <a:latin typeface="Lucida Sans Unicode" pitchFamily="34" charset="0"/>
                <a:ea typeface="黑体" pitchFamily="49" charset="-122"/>
              </a:defRPr>
            </a:lvl9pPr>
          </a:lstStyle>
          <a:p>
            <a:r>
              <a:rPr lang="zh-CN" altLang="en-US"/>
              <a:t>工业显示器（带声光报警）</a:t>
            </a:r>
          </a:p>
        </p:txBody>
      </p:sp>
      <p:pic>
        <p:nvPicPr>
          <p:cNvPr id="55299"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435600" y="790575"/>
            <a:ext cx="2952750" cy="4770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5300" name="TextBox 7"/>
          <p:cNvSpPr txBox="1">
            <a:spLocks noChangeArrowheads="1"/>
          </p:cNvSpPr>
          <p:nvPr/>
        </p:nvSpPr>
        <p:spPr bwMode="auto">
          <a:xfrm>
            <a:off x="5895975" y="5795963"/>
            <a:ext cx="20320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Lucida Sans Unicode" pitchFamily="34" charset="0"/>
                <a:ea typeface="黑体" pitchFamily="49" charset="-122"/>
              </a:defRPr>
            </a:lvl1pPr>
            <a:lvl2pPr marL="742950" indent="-285750">
              <a:defRPr>
                <a:solidFill>
                  <a:schemeClr val="tx1"/>
                </a:solidFill>
                <a:latin typeface="Lucida Sans Unicode" pitchFamily="34" charset="0"/>
                <a:ea typeface="黑体" pitchFamily="49" charset="-122"/>
              </a:defRPr>
            </a:lvl2pPr>
            <a:lvl3pPr marL="1143000" indent="-228600">
              <a:defRPr>
                <a:solidFill>
                  <a:schemeClr val="tx1"/>
                </a:solidFill>
                <a:latin typeface="Lucida Sans Unicode" pitchFamily="34" charset="0"/>
                <a:ea typeface="黑体" pitchFamily="49" charset="-122"/>
              </a:defRPr>
            </a:lvl3pPr>
            <a:lvl4pPr marL="1600200" indent="-228600">
              <a:defRPr>
                <a:solidFill>
                  <a:schemeClr val="tx1"/>
                </a:solidFill>
                <a:latin typeface="Lucida Sans Unicode" pitchFamily="34" charset="0"/>
                <a:ea typeface="黑体" pitchFamily="49" charset="-122"/>
              </a:defRPr>
            </a:lvl4pPr>
            <a:lvl5pPr marL="2057400" indent="-228600">
              <a:defRPr>
                <a:solidFill>
                  <a:schemeClr val="tx1"/>
                </a:solidFill>
                <a:latin typeface="Lucida Sans Unicode" pitchFamily="34" charset="0"/>
                <a:ea typeface="黑体" pitchFamily="49" charset="-122"/>
              </a:defRPr>
            </a:lvl5pPr>
            <a:lvl6pPr marL="2514600" indent="-228600" fontAlgn="base">
              <a:spcBef>
                <a:spcPct val="0"/>
              </a:spcBef>
              <a:spcAft>
                <a:spcPct val="0"/>
              </a:spcAft>
              <a:defRPr>
                <a:solidFill>
                  <a:schemeClr val="tx1"/>
                </a:solidFill>
                <a:latin typeface="Lucida Sans Unicode" pitchFamily="34" charset="0"/>
                <a:ea typeface="黑体" pitchFamily="49" charset="-122"/>
              </a:defRPr>
            </a:lvl6pPr>
            <a:lvl7pPr marL="2971800" indent="-228600" fontAlgn="base">
              <a:spcBef>
                <a:spcPct val="0"/>
              </a:spcBef>
              <a:spcAft>
                <a:spcPct val="0"/>
              </a:spcAft>
              <a:defRPr>
                <a:solidFill>
                  <a:schemeClr val="tx1"/>
                </a:solidFill>
                <a:latin typeface="Lucida Sans Unicode" pitchFamily="34" charset="0"/>
                <a:ea typeface="黑体" pitchFamily="49" charset="-122"/>
              </a:defRPr>
            </a:lvl7pPr>
            <a:lvl8pPr marL="3429000" indent="-228600" fontAlgn="base">
              <a:spcBef>
                <a:spcPct val="0"/>
              </a:spcBef>
              <a:spcAft>
                <a:spcPct val="0"/>
              </a:spcAft>
              <a:defRPr>
                <a:solidFill>
                  <a:schemeClr val="tx1"/>
                </a:solidFill>
                <a:latin typeface="Lucida Sans Unicode" pitchFamily="34" charset="0"/>
                <a:ea typeface="黑体" pitchFamily="49" charset="-122"/>
              </a:defRPr>
            </a:lvl8pPr>
            <a:lvl9pPr marL="3886200" indent="-228600" fontAlgn="base">
              <a:spcBef>
                <a:spcPct val="0"/>
              </a:spcBef>
              <a:spcAft>
                <a:spcPct val="0"/>
              </a:spcAft>
              <a:defRPr>
                <a:solidFill>
                  <a:schemeClr val="tx1"/>
                </a:solidFill>
                <a:latin typeface="Lucida Sans Unicode" pitchFamily="34" charset="0"/>
                <a:ea typeface="黑体" pitchFamily="49" charset="-122"/>
              </a:defRPr>
            </a:lvl9pPr>
          </a:lstStyle>
          <a:p>
            <a:r>
              <a:rPr lang="zh-CN" altLang="en-US"/>
              <a:t>机载预警系统机柜</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74763" y="1046163"/>
            <a:ext cx="2808287" cy="2119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6322"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749800" y="811213"/>
            <a:ext cx="1400175" cy="1166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6323"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749800" y="2246313"/>
            <a:ext cx="1219200" cy="1204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6324" name="TextBox 7"/>
          <p:cNvSpPr txBox="1">
            <a:spLocks noChangeArrowheads="1"/>
          </p:cNvSpPr>
          <p:nvPr/>
        </p:nvSpPr>
        <p:spPr bwMode="auto">
          <a:xfrm>
            <a:off x="6143625" y="1209675"/>
            <a:ext cx="1338263"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Lucida Sans Unicode" pitchFamily="34" charset="0"/>
                <a:ea typeface="黑体" pitchFamily="49" charset="-122"/>
              </a:defRPr>
            </a:lvl1pPr>
            <a:lvl2pPr marL="742950" indent="-285750">
              <a:defRPr>
                <a:solidFill>
                  <a:schemeClr val="tx1"/>
                </a:solidFill>
                <a:latin typeface="Lucida Sans Unicode" pitchFamily="34" charset="0"/>
                <a:ea typeface="黑体" pitchFamily="49" charset="-122"/>
              </a:defRPr>
            </a:lvl2pPr>
            <a:lvl3pPr marL="1143000" indent="-228600">
              <a:defRPr>
                <a:solidFill>
                  <a:schemeClr val="tx1"/>
                </a:solidFill>
                <a:latin typeface="Lucida Sans Unicode" pitchFamily="34" charset="0"/>
                <a:ea typeface="黑体" pitchFamily="49" charset="-122"/>
              </a:defRPr>
            </a:lvl3pPr>
            <a:lvl4pPr marL="1600200" indent="-228600">
              <a:defRPr>
                <a:solidFill>
                  <a:schemeClr val="tx1"/>
                </a:solidFill>
                <a:latin typeface="Lucida Sans Unicode" pitchFamily="34" charset="0"/>
                <a:ea typeface="黑体" pitchFamily="49" charset="-122"/>
              </a:defRPr>
            </a:lvl4pPr>
            <a:lvl5pPr marL="2057400" indent="-228600">
              <a:defRPr>
                <a:solidFill>
                  <a:schemeClr val="tx1"/>
                </a:solidFill>
                <a:latin typeface="Lucida Sans Unicode" pitchFamily="34" charset="0"/>
                <a:ea typeface="黑体" pitchFamily="49" charset="-122"/>
              </a:defRPr>
            </a:lvl5pPr>
            <a:lvl6pPr marL="2514600" indent="-228600" fontAlgn="base">
              <a:spcBef>
                <a:spcPct val="0"/>
              </a:spcBef>
              <a:spcAft>
                <a:spcPct val="0"/>
              </a:spcAft>
              <a:defRPr>
                <a:solidFill>
                  <a:schemeClr val="tx1"/>
                </a:solidFill>
                <a:latin typeface="Lucida Sans Unicode" pitchFamily="34" charset="0"/>
                <a:ea typeface="黑体" pitchFamily="49" charset="-122"/>
              </a:defRPr>
            </a:lvl6pPr>
            <a:lvl7pPr marL="2971800" indent="-228600" fontAlgn="base">
              <a:spcBef>
                <a:spcPct val="0"/>
              </a:spcBef>
              <a:spcAft>
                <a:spcPct val="0"/>
              </a:spcAft>
              <a:defRPr>
                <a:solidFill>
                  <a:schemeClr val="tx1"/>
                </a:solidFill>
                <a:latin typeface="Lucida Sans Unicode" pitchFamily="34" charset="0"/>
                <a:ea typeface="黑体" pitchFamily="49" charset="-122"/>
              </a:defRPr>
            </a:lvl7pPr>
            <a:lvl8pPr marL="3429000" indent="-228600" fontAlgn="base">
              <a:spcBef>
                <a:spcPct val="0"/>
              </a:spcBef>
              <a:spcAft>
                <a:spcPct val="0"/>
              </a:spcAft>
              <a:defRPr>
                <a:solidFill>
                  <a:schemeClr val="tx1"/>
                </a:solidFill>
                <a:latin typeface="Lucida Sans Unicode" pitchFamily="34" charset="0"/>
                <a:ea typeface="黑体" pitchFamily="49" charset="-122"/>
              </a:defRPr>
            </a:lvl8pPr>
            <a:lvl9pPr marL="3886200" indent="-228600" fontAlgn="base">
              <a:spcBef>
                <a:spcPct val="0"/>
              </a:spcBef>
              <a:spcAft>
                <a:spcPct val="0"/>
              </a:spcAft>
              <a:defRPr>
                <a:solidFill>
                  <a:schemeClr val="tx1"/>
                </a:solidFill>
                <a:latin typeface="Lucida Sans Unicode" pitchFamily="34" charset="0"/>
                <a:ea typeface="黑体" pitchFamily="49" charset="-122"/>
              </a:defRPr>
            </a:lvl9pPr>
          </a:lstStyle>
          <a:p>
            <a:r>
              <a:rPr lang="zh-CN" altLang="en-US"/>
              <a:t>振动传感器</a:t>
            </a:r>
          </a:p>
        </p:txBody>
      </p:sp>
      <p:sp>
        <p:nvSpPr>
          <p:cNvPr id="56325" name="TextBox 8"/>
          <p:cNvSpPr txBox="1">
            <a:spLocks noChangeArrowheads="1"/>
          </p:cNvSpPr>
          <p:nvPr/>
        </p:nvSpPr>
        <p:spPr bwMode="auto">
          <a:xfrm>
            <a:off x="6151563" y="2582863"/>
            <a:ext cx="133985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Lucida Sans Unicode" pitchFamily="34" charset="0"/>
                <a:ea typeface="黑体" pitchFamily="49" charset="-122"/>
              </a:defRPr>
            </a:lvl1pPr>
            <a:lvl2pPr marL="742950" indent="-285750">
              <a:defRPr>
                <a:solidFill>
                  <a:schemeClr val="tx1"/>
                </a:solidFill>
                <a:latin typeface="Lucida Sans Unicode" pitchFamily="34" charset="0"/>
                <a:ea typeface="黑体" pitchFamily="49" charset="-122"/>
              </a:defRPr>
            </a:lvl2pPr>
            <a:lvl3pPr marL="1143000" indent="-228600">
              <a:defRPr>
                <a:solidFill>
                  <a:schemeClr val="tx1"/>
                </a:solidFill>
                <a:latin typeface="Lucida Sans Unicode" pitchFamily="34" charset="0"/>
                <a:ea typeface="黑体" pitchFamily="49" charset="-122"/>
              </a:defRPr>
            </a:lvl3pPr>
            <a:lvl4pPr marL="1600200" indent="-228600">
              <a:defRPr>
                <a:solidFill>
                  <a:schemeClr val="tx1"/>
                </a:solidFill>
                <a:latin typeface="Lucida Sans Unicode" pitchFamily="34" charset="0"/>
                <a:ea typeface="黑体" pitchFamily="49" charset="-122"/>
              </a:defRPr>
            </a:lvl4pPr>
            <a:lvl5pPr marL="2057400" indent="-228600">
              <a:defRPr>
                <a:solidFill>
                  <a:schemeClr val="tx1"/>
                </a:solidFill>
                <a:latin typeface="Lucida Sans Unicode" pitchFamily="34" charset="0"/>
                <a:ea typeface="黑体" pitchFamily="49" charset="-122"/>
              </a:defRPr>
            </a:lvl5pPr>
            <a:lvl6pPr marL="2514600" indent="-228600" fontAlgn="base">
              <a:spcBef>
                <a:spcPct val="0"/>
              </a:spcBef>
              <a:spcAft>
                <a:spcPct val="0"/>
              </a:spcAft>
              <a:defRPr>
                <a:solidFill>
                  <a:schemeClr val="tx1"/>
                </a:solidFill>
                <a:latin typeface="Lucida Sans Unicode" pitchFamily="34" charset="0"/>
                <a:ea typeface="黑体" pitchFamily="49" charset="-122"/>
              </a:defRPr>
            </a:lvl6pPr>
            <a:lvl7pPr marL="2971800" indent="-228600" fontAlgn="base">
              <a:spcBef>
                <a:spcPct val="0"/>
              </a:spcBef>
              <a:spcAft>
                <a:spcPct val="0"/>
              </a:spcAft>
              <a:defRPr>
                <a:solidFill>
                  <a:schemeClr val="tx1"/>
                </a:solidFill>
                <a:latin typeface="Lucida Sans Unicode" pitchFamily="34" charset="0"/>
                <a:ea typeface="黑体" pitchFamily="49" charset="-122"/>
              </a:defRPr>
            </a:lvl7pPr>
            <a:lvl8pPr marL="3429000" indent="-228600" fontAlgn="base">
              <a:spcBef>
                <a:spcPct val="0"/>
              </a:spcBef>
              <a:spcAft>
                <a:spcPct val="0"/>
              </a:spcAft>
              <a:defRPr>
                <a:solidFill>
                  <a:schemeClr val="tx1"/>
                </a:solidFill>
                <a:latin typeface="Lucida Sans Unicode" pitchFamily="34" charset="0"/>
                <a:ea typeface="黑体" pitchFamily="49" charset="-122"/>
              </a:defRPr>
            </a:lvl8pPr>
            <a:lvl9pPr marL="3886200" indent="-228600" fontAlgn="base">
              <a:spcBef>
                <a:spcPct val="0"/>
              </a:spcBef>
              <a:spcAft>
                <a:spcPct val="0"/>
              </a:spcAft>
              <a:defRPr>
                <a:solidFill>
                  <a:schemeClr val="tx1"/>
                </a:solidFill>
                <a:latin typeface="Lucida Sans Unicode" pitchFamily="34" charset="0"/>
                <a:ea typeface="黑体" pitchFamily="49" charset="-122"/>
              </a:defRPr>
            </a:lvl9pPr>
          </a:lstStyle>
          <a:p>
            <a:r>
              <a:rPr lang="zh-CN" altLang="en-US"/>
              <a:t>温度传感器</a:t>
            </a:r>
          </a:p>
        </p:txBody>
      </p:sp>
      <p:sp>
        <p:nvSpPr>
          <p:cNvPr id="4" name="下箭头 3"/>
          <p:cNvSpPr/>
          <p:nvPr/>
        </p:nvSpPr>
        <p:spPr>
          <a:xfrm rot="5400000">
            <a:off x="3044032" y="4531518"/>
            <a:ext cx="431800" cy="58261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下箭头 10"/>
          <p:cNvSpPr/>
          <p:nvPr/>
        </p:nvSpPr>
        <p:spPr>
          <a:xfrm rot="17198568">
            <a:off x="4184650" y="2370138"/>
            <a:ext cx="431800" cy="584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6328" name="Picture 6"/>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589338" y="3886200"/>
            <a:ext cx="2619375" cy="1741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6329" name="Picture 7"/>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1700213" y="4060825"/>
            <a:ext cx="1146175" cy="151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6330" name="TextBox 15"/>
          <p:cNvSpPr txBox="1">
            <a:spLocks noChangeArrowheads="1"/>
          </p:cNvSpPr>
          <p:nvPr/>
        </p:nvSpPr>
        <p:spPr bwMode="auto">
          <a:xfrm>
            <a:off x="1466850" y="5576888"/>
            <a:ext cx="18002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Lucida Sans Unicode" pitchFamily="34" charset="0"/>
                <a:ea typeface="黑体" pitchFamily="49" charset="-122"/>
              </a:defRPr>
            </a:lvl1pPr>
            <a:lvl2pPr marL="742950" indent="-285750">
              <a:defRPr>
                <a:solidFill>
                  <a:schemeClr val="tx1"/>
                </a:solidFill>
                <a:latin typeface="Lucida Sans Unicode" pitchFamily="34" charset="0"/>
                <a:ea typeface="黑体" pitchFamily="49" charset="-122"/>
              </a:defRPr>
            </a:lvl2pPr>
            <a:lvl3pPr marL="1143000" indent="-228600">
              <a:defRPr>
                <a:solidFill>
                  <a:schemeClr val="tx1"/>
                </a:solidFill>
                <a:latin typeface="Lucida Sans Unicode" pitchFamily="34" charset="0"/>
                <a:ea typeface="黑体" pitchFamily="49" charset="-122"/>
              </a:defRPr>
            </a:lvl3pPr>
            <a:lvl4pPr marL="1600200" indent="-228600">
              <a:defRPr>
                <a:solidFill>
                  <a:schemeClr val="tx1"/>
                </a:solidFill>
                <a:latin typeface="Lucida Sans Unicode" pitchFamily="34" charset="0"/>
                <a:ea typeface="黑体" pitchFamily="49" charset="-122"/>
              </a:defRPr>
            </a:lvl4pPr>
            <a:lvl5pPr marL="2057400" indent="-228600">
              <a:defRPr>
                <a:solidFill>
                  <a:schemeClr val="tx1"/>
                </a:solidFill>
                <a:latin typeface="Lucida Sans Unicode" pitchFamily="34" charset="0"/>
                <a:ea typeface="黑体" pitchFamily="49" charset="-122"/>
              </a:defRPr>
            </a:lvl5pPr>
            <a:lvl6pPr marL="2514600" indent="-228600" fontAlgn="base">
              <a:spcBef>
                <a:spcPct val="0"/>
              </a:spcBef>
              <a:spcAft>
                <a:spcPct val="0"/>
              </a:spcAft>
              <a:defRPr>
                <a:solidFill>
                  <a:schemeClr val="tx1"/>
                </a:solidFill>
                <a:latin typeface="Lucida Sans Unicode" pitchFamily="34" charset="0"/>
                <a:ea typeface="黑体" pitchFamily="49" charset="-122"/>
              </a:defRPr>
            </a:lvl6pPr>
            <a:lvl7pPr marL="2971800" indent="-228600" fontAlgn="base">
              <a:spcBef>
                <a:spcPct val="0"/>
              </a:spcBef>
              <a:spcAft>
                <a:spcPct val="0"/>
              </a:spcAft>
              <a:defRPr>
                <a:solidFill>
                  <a:schemeClr val="tx1"/>
                </a:solidFill>
                <a:latin typeface="Lucida Sans Unicode" pitchFamily="34" charset="0"/>
                <a:ea typeface="黑体" pitchFamily="49" charset="-122"/>
              </a:defRPr>
            </a:lvl7pPr>
            <a:lvl8pPr marL="3429000" indent="-228600" fontAlgn="base">
              <a:spcBef>
                <a:spcPct val="0"/>
              </a:spcBef>
              <a:spcAft>
                <a:spcPct val="0"/>
              </a:spcAft>
              <a:defRPr>
                <a:solidFill>
                  <a:schemeClr val="tx1"/>
                </a:solidFill>
                <a:latin typeface="Lucida Sans Unicode" pitchFamily="34" charset="0"/>
                <a:ea typeface="黑体" pitchFamily="49" charset="-122"/>
              </a:defRPr>
            </a:lvl8pPr>
            <a:lvl9pPr marL="3886200" indent="-228600" fontAlgn="base">
              <a:spcBef>
                <a:spcPct val="0"/>
              </a:spcBef>
              <a:spcAft>
                <a:spcPct val="0"/>
              </a:spcAft>
              <a:defRPr>
                <a:solidFill>
                  <a:schemeClr val="tx1"/>
                </a:solidFill>
                <a:latin typeface="Lucida Sans Unicode" pitchFamily="34" charset="0"/>
                <a:ea typeface="黑体" pitchFamily="49" charset="-122"/>
              </a:defRPr>
            </a:lvl9pPr>
          </a:lstStyle>
          <a:p>
            <a:r>
              <a:rPr lang="zh-CN" altLang="en-US"/>
              <a:t>超速开关传感器</a:t>
            </a:r>
          </a:p>
        </p:txBody>
      </p:sp>
      <p:sp>
        <p:nvSpPr>
          <p:cNvPr id="17" name="下箭头 16"/>
          <p:cNvSpPr/>
          <p:nvPr/>
        </p:nvSpPr>
        <p:spPr>
          <a:xfrm rot="14980225">
            <a:off x="4165600" y="1127126"/>
            <a:ext cx="433387" cy="5826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内容占位符 1"/>
          <p:cNvSpPr>
            <a:spLocks noGrp="1"/>
          </p:cNvSpPr>
          <p:nvPr>
            <p:ph idx="1"/>
          </p:nvPr>
        </p:nvSpPr>
        <p:spPr>
          <a:xfrm>
            <a:off x="411162" y="980728"/>
            <a:ext cx="8321675" cy="4525963"/>
          </a:xfrm>
        </p:spPr>
        <p:txBody>
          <a:bodyPr/>
          <a:lstStyle/>
          <a:p>
            <a:pPr marL="109537" indent="0">
              <a:lnSpc>
                <a:spcPct val="150000"/>
              </a:lnSpc>
              <a:buNone/>
            </a:pPr>
            <a:r>
              <a:rPr lang="zh-CN" altLang="en-US" sz="2400" dirty="0" smtClean="0"/>
              <a:t>（</a:t>
            </a:r>
            <a:r>
              <a:rPr lang="en-US" altLang="zh-CN" sz="2400" dirty="0" smtClean="0"/>
              <a:t>5</a:t>
            </a:r>
            <a:r>
              <a:rPr lang="zh-CN" altLang="en-US" sz="2400" dirty="0" smtClean="0"/>
              <a:t>）软件可实现的功能</a:t>
            </a:r>
            <a:endParaRPr lang="en-US" altLang="zh-CN" sz="2400" dirty="0" smtClean="0"/>
          </a:p>
          <a:p>
            <a:pPr lvl="1">
              <a:lnSpc>
                <a:spcPct val="150000"/>
              </a:lnSpc>
            </a:pPr>
            <a:r>
              <a:rPr lang="zh-CN" altLang="en-US" dirty="0" smtClean="0"/>
              <a:t>可实现起重机械各运行参数、工作状态的监控</a:t>
            </a:r>
            <a:endParaRPr lang="en-US" altLang="zh-CN" dirty="0" smtClean="0"/>
          </a:p>
          <a:p>
            <a:pPr lvl="1">
              <a:lnSpc>
                <a:spcPct val="150000"/>
              </a:lnSpc>
            </a:pPr>
            <a:r>
              <a:rPr lang="zh-CN" altLang="en-US" dirty="0" smtClean="0"/>
              <a:t>能够对各运行参数的报警阈值的设定</a:t>
            </a:r>
            <a:endParaRPr lang="en-US" altLang="zh-CN" dirty="0" smtClean="0"/>
          </a:p>
          <a:p>
            <a:pPr lvl="1">
              <a:lnSpc>
                <a:spcPct val="150000"/>
              </a:lnSpc>
            </a:pPr>
            <a:r>
              <a:rPr lang="zh-CN" altLang="en-US" dirty="0" smtClean="0"/>
              <a:t>能够对各运行参数、工作状态、操作指令、报警情况等实时记录和数据回查</a:t>
            </a:r>
            <a:endParaRPr lang="en-US" altLang="zh-CN" dirty="0" smtClean="0"/>
          </a:p>
        </p:txBody>
      </p:sp>
      <p:sp>
        <p:nvSpPr>
          <p:cNvPr id="57346" name="Rectangle 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p>
            <a:endParaRPr lang="zh-CN" altLang="en-US">
              <a:latin typeface="Lucida Sans Unicode" pitchFamily="34" charset="0"/>
              <a:ea typeface="黑体" pitchFamily="49"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内容占位符 1"/>
          <p:cNvSpPr>
            <a:spLocks noGrp="1"/>
          </p:cNvSpPr>
          <p:nvPr>
            <p:ph idx="1"/>
          </p:nvPr>
        </p:nvSpPr>
        <p:spPr>
          <a:xfrm>
            <a:off x="467544" y="1196752"/>
            <a:ext cx="8229600" cy="5026025"/>
          </a:xfrm>
        </p:spPr>
        <p:txBody>
          <a:bodyPr/>
          <a:lstStyle/>
          <a:p>
            <a:pPr marL="109537" indent="0">
              <a:buNone/>
            </a:pPr>
            <a:r>
              <a:rPr lang="zh-CN" altLang="en-US" sz="2400" dirty="0" smtClean="0"/>
              <a:t>（</a:t>
            </a:r>
            <a:r>
              <a:rPr lang="en-US" altLang="zh-CN" sz="2400" dirty="0" smtClean="0"/>
              <a:t>6</a:t>
            </a:r>
            <a:r>
              <a:rPr lang="zh-CN" altLang="en-US" sz="2400" dirty="0" smtClean="0"/>
              <a:t>）软件界面</a:t>
            </a:r>
          </a:p>
        </p:txBody>
      </p:sp>
      <p:pic>
        <p:nvPicPr>
          <p:cNvPr id="5837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76375" y="1700808"/>
            <a:ext cx="6408738" cy="4767262"/>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内容占位符 1"/>
          <p:cNvSpPr>
            <a:spLocks noGrp="1"/>
          </p:cNvSpPr>
          <p:nvPr>
            <p:ph idx="1"/>
          </p:nvPr>
        </p:nvSpPr>
        <p:spPr/>
        <p:txBody>
          <a:bodyPr/>
          <a:lstStyle/>
          <a:p>
            <a:endParaRPr lang="zh-CN" altLang="en-US" smtClean="0"/>
          </a:p>
        </p:txBody>
      </p:sp>
      <p:pic>
        <p:nvPicPr>
          <p:cNvPr id="59394"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55650" y="1409700"/>
            <a:ext cx="7632700" cy="4827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11188" y="1700213"/>
            <a:ext cx="7956550" cy="3673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47813" y="1412875"/>
            <a:ext cx="6119812" cy="422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内容占位符 1"/>
          <p:cNvSpPr>
            <a:spLocks noGrp="1"/>
          </p:cNvSpPr>
          <p:nvPr>
            <p:ph idx="1"/>
          </p:nvPr>
        </p:nvSpPr>
        <p:spPr>
          <a:xfrm>
            <a:off x="0" y="857232"/>
            <a:ext cx="9001156" cy="6000792"/>
          </a:xfrm>
        </p:spPr>
        <p:txBody>
          <a:bodyPr/>
          <a:lstStyle/>
          <a:p>
            <a:pPr>
              <a:lnSpc>
                <a:spcPct val="150000"/>
              </a:lnSpc>
            </a:pPr>
            <a:r>
              <a:rPr lang="zh-CN" altLang="en-US" sz="2400" dirty="0" smtClean="0"/>
              <a:t>港口布局</a:t>
            </a:r>
            <a:endParaRPr lang="en-US" altLang="zh-CN" sz="2400" dirty="0" smtClean="0"/>
          </a:p>
          <a:p>
            <a:pPr lvl="1">
              <a:lnSpc>
                <a:spcPct val="150000"/>
              </a:lnSpc>
            </a:pPr>
            <a:r>
              <a:rPr lang="zh-CN" altLang="en-US" sz="2000" dirty="0" smtClean="0"/>
              <a:t>根据交通运输部</a:t>
            </a:r>
            <a:r>
              <a:rPr lang="en-US" altLang="zh-CN" sz="2000" dirty="0" smtClean="0"/>
              <a:t>《2012</a:t>
            </a:r>
            <a:r>
              <a:rPr lang="zh-CN" altLang="en-US" sz="2000" dirty="0" smtClean="0"/>
              <a:t>年公路水路交通运输行业发展统计公报</a:t>
            </a:r>
            <a:r>
              <a:rPr lang="en-US" altLang="zh-CN" sz="2000" dirty="0" smtClean="0"/>
              <a:t>》</a:t>
            </a:r>
            <a:r>
              <a:rPr lang="zh-CN" altLang="en-US" sz="2000" dirty="0" smtClean="0"/>
              <a:t>统计：</a:t>
            </a:r>
            <a:endParaRPr lang="en-US" altLang="zh-CN" sz="2000" dirty="0" smtClean="0"/>
          </a:p>
          <a:p>
            <a:pPr lvl="1">
              <a:lnSpc>
                <a:spcPct val="150000"/>
              </a:lnSpc>
            </a:pPr>
            <a:r>
              <a:rPr lang="zh-CN" altLang="en-US" sz="2000" dirty="0" smtClean="0"/>
              <a:t>截至</a:t>
            </a:r>
            <a:r>
              <a:rPr lang="en-US" altLang="zh-CN" sz="2000" dirty="0" smtClean="0"/>
              <a:t>2012</a:t>
            </a:r>
            <a:r>
              <a:rPr lang="zh-CN" altLang="en-US" sz="2000" dirty="0" smtClean="0"/>
              <a:t>年年底，全国港口拥有生产用码头泊位</a:t>
            </a:r>
            <a:r>
              <a:rPr lang="en-US" altLang="zh-CN" sz="2000" dirty="0" smtClean="0">
                <a:solidFill>
                  <a:srgbClr val="FF0000"/>
                </a:solidFill>
              </a:rPr>
              <a:t>31862</a:t>
            </a:r>
            <a:r>
              <a:rPr lang="zh-CN" altLang="en-US" sz="2000" dirty="0" smtClean="0"/>
              <a:t>个（沿海港口生产用码头泊位</a:t>
            </a:r>
            <a:r>
              <a:rPr lang="en-US" altLang="zh-CN" sz="2000" dirty="0" smtClean="0">
                <a:solidFill>
                  <a:srgbClr val="FF0000"/>
                </a:solidFill>
              </a:rPr>
              <a:t>5623</a:t>
            </a:r>
            <a:r>
              <a:rPr lang="zh-CN" altLang="en-US" sz="2000" dirty="0" smtClean="0"/>
              <a:t>个，内河港口生产用码头泊位</a:t>
            </a:r>
            <a:r>
              <a:rPr lang="en-US" altLang="zh-CN" sz="2000" dirty="0" smtClean="0">
                <a:solidFill>
                  <a:srgbClr val="FF0000"/>
                </a:solidFill>
              </a:rPr>
              <a:t>26239</a:t>
            </a:r>
            <a:r>
              <a:rPr lang="zh-CN" altLang="en-US" sz="2000" dirty="0" smtClean="0"/>
              <a:t>个）。</a:t>
            </a:r>
            <a:endParaRPr lang="en-US" altLang="zh-CN" sz="2000" dirty="0" smtClean="0"/>
          </a:p>
          <a:p>
            <a:pPr lvl="1">
              <a:lnSpc>
                <a:spcPct val="150000"/>
              </a:lnSpc>
            </a:pPr>
            <a:r>
              <a:rPr lang="zh-CN" altLang="en-US" sz="2000" dirty="0" smtClean="0"/>
              <a:t>全国港口拥有万吨级及以上泊位</a:t>
            </a:r>
            <a:r>
              <a:rPr lang="en-US" altLang="zh-CN" sz="2000" dirty="0" smtClean="0">
                <a:solidFill>
                  <a:srgbClr val="FF0000"/>
                </a:solidFill>
              </a:rPr>
              <a:t>1886</a:t>
            </a:r>
            <a:r>
              <a:rPr lang="zh-CN" altLang="en-US" sz="2000" dirty="0" smtClean="0"/>
              <a:t>个（沿海港口万吨级及以上泊位</a:t>
            </a:r>
            <a:r>
              <a:rPr lang="en-US" altLang="zh-CN" sz="2000" dirty="0" smtClean="0">
                <a:solidFill>
                  <a:srgbClr val="FF0000"/>
                </a:solidFill>
              </a:rPr>
              <a:t>1517</a:t>
            </a:r>
            <a:r>
              <a:rPr lang="zh-CN" altLang="en-US" sz="2000" dirty="0" smtClean="0"/>
              <a:t>个，内河港口万吨级及以上泊位</a:t>
            </a:r>
            <a:r>
              <a:rPr lang="en-US" altLang="zh-CN" sz="2000" dirty="0" smtClean="0">
                <a:solidFill>
                  <a:srgbClr val="FF0000"/>
                </a:solidFill>
              </a:rPr>
              <a:t>369</a:t>
            </a:r>
            <a:r>
              <a:rPr lang="zh-CN" altLang="en-US" sz="2000" dirty="0" smtClean="0"/>
              <a:t>个）。</a:t>
            </a:r>
            <a:endParaRPr lang="en-US" altLang="zh-CN" sz="2000" dirty="0" smtClean="0"/>
          </a:p>
          <a:p>
            <a:pPr lvl="1">
              <a:lnSpc>
                <a:spcPct val="150000"/>
              </a:lnSpc>
            </a:pPr>
            <a:r>
              <a:rPr lang="zh-CN" altLang="en-US" sz="2000" dirty="0" smtClean="0"/>
              <a:t>形成了环渤海、长三角、东南沿海、珠三角、西南沿海</a:t>
            </a:r>
            <a:r>
              <a:rPr lang="en-US" altLang="zh-CN" sz="2000" dirty="0" smtClean="0"/>
              <a:t>5</a:t>
            </a:r>
            <a:r>
              <a:rPr lang="zh-CN" altLang="en-US" sz="2000" dirty="0" smtClean="0"/>
              <a:t>个规模化、集约化、现代化的港口群体。随着中国港口数量和规模的不断扩大，一批规模庞大并相对集中的港口群逐渐形成，合理的港口布局和规划逐渐显现，推动了港口业更快更好发展。</a:t>
            </a:r>
            <a:endParaRPr lang="en-US" altLang="zh-CN" sz="2000" dirty="0" smtClean="0"/>
          </a:p>
          <a:p>
            <a:pPr lvl="1">
              <a:lnSpc>
                <a:spcPct val="150000"/>
              </a:lnSpc>
              <a:buNone/>
            </a:pPr>
            <a:endParaRPr lang="en-US" altLang="zh-CN" dirty="0" smtClean="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11188" y="1773238"/>
            <a:ext cx="7904162" cy="3959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836712"/>
            <a:ext cx="8229600" cy="5170388"/>
          </a:xfrm>
        </p:spPr>
        <p:txBody>
          <a:bodyPr/>
          <a:lstStyle/>
          <a:p>
            <a:pPr marL="109537" indent="0">
              <a:lnSpc>
                <a:spcPct val="150000"/>
              </a:lnSpc>
              <a:buNone/>
            </a:pPr>
            <a:r>
              <a:rPr lang="en-US" altLang="zh-CN" b="1" dirty="0" smtClean="0"/>
              <a:t>3.2 </a:t>
            </a:r>
            <a:r>
              <a:rPr lang="zh-CN" altLang="en-US" b="1" dirty="0" smtClean="0"/>
              <a:t>港机健康监测与预报可视化系统</a:t>
            </a:r>
            <a:endParaRPr lang="en-US" altLang="zh-CN" b="1" dirty="0" smtClean="0"/>
          </a:p>
          <a:p>
            <a:pPr marL="109537" indent="0">
              <a:lnSpc>
                <a:spcPct val="150000"/>
              </a:lnSpc>
              <a:buNone/>
            </a:pPr>
            <a:r>
              <a:rPr lang="en-US" altLang="zh-CN" sz="2400" dirty="0" smtClean="0"/>
              <a:t>3.2.1 </a:t>
            </a:r>
            <a:r>
              <a:rPr lang="zh-CN" altLang="en-US" sz="2400" dirty="0" smtClean="0"/>
              <a:t>系统开发依据</a:t>
            </a:r>
            <a:endParaRPr lang="en-US" altLang="zh-CN" sz="2400" dirty="0" smtClean="0"/>
          </a:p>
          <a:p>
            <a:pPr marL="109537" indent="0">
              <a:lnSpc>
                <a:spcPct val="150000"/>
              </a:lnSpc>
              <a:buNone/>
            </a:pPr>
            <a:r>
              <a:rPr lang="en-US" altLang="zh-CN" sz="2400" dirty="0" smtClean="0"/>
              <a:t>3.2.2 </a:t>
            </a:r>
            <a:r>
              <a:rPr lang="zh-CN" altLang="en-US" sz="2400" dirty="0" smtClean="0"/>
              <a:t>系统目标与实现功能</a:t>
            </a:r>
            <a:endParaRPr lang="en-US" altLang="zh-CN" sz="2400" dirty="0" smtClean="0"/>
          </a:p>
          <a:p>
            <a:pPr marL="109537" indent="0">
              <a:lnSpc>
                <a:spcPct val="150000"/>
              </a:lnSpc>
              <a:buNone/>
            </a:pPr>
            <a:r>
              <a:rPr lang="en-US" altLang="zh-CN" sz="2400" dirty="0" smtClean="0"/>
              <a:t>3.2.3 </a:t>
            </a:r>
            <a:r>
              <a:rPr lang="zh-CN" altLang="en-US" sz="2400" dirty="0" smtClean="0"/>
              <a:t>系统结构组成</a:t>
            </a:r>
            <a:endParaRPr lang="en-US" altLang="zh-CN" sz="2400" dirty="0" smtClean="0"/>
          </a:p>
          <a:p>
            <a:endParaRPr lang="en-US" altLang="zh-CN" dirty="0" smtClean="0"/>
          </a:p>
          <a:p>
            <a:endParaRPr lang="zh-CN" altLang="en-US" dirty="0"/>
          </a:p>
        </p:txBody>
      </p:sp>
    </p:spTree>
    <p:extLst>
      <p:ext uri="{BB962C8B-B14F-4D97-AF65-F5344CB8AC3E}">
        <p14:creationId xmlns:p14="http://schemas.microsoft.com/office/powerpoint/2010/main" xmlns="" val="163257382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9552" y="764704"/>
            <a:ext cx="5214974" cy="6436184"/>
          </a:xfrm>
        </p:spPr>
        <p:txBody>
          <a:bodyPr>
            <a:normAutofit/>
          </a:bodyPr>
          <a:lstStyle/>
          <a:p>
            <a:pPr marL="109537" indent="0">
              <a:lnSpc>
                <a:spcPct val="150000"/>
              </a:lnSpc>
              <a:buNone/>
            </a:pPr>
            <a:r>
              <a:rPr lang="en-US" altLang="zh-CN" sz="2400" b="1" dirty="0" smtClean="0"/>
              <a:t>3.2.1</a:t>
            </a:r>
            <a:r>
              <a:rPr lang="zh-CN" altLang="en-US" sz="2400" b="1" dirty="0" smtClean="0"/>
              <a:t>、系统开发依据</a:t>
            </a:r>
            <a:endParaRPr lang="en-US" altLang="zh-CN" sz="2400" b="1" dirty="0" smtClean="0"/>
          </a:p>
          <a:p>
            <a:pPr>
              <a:lnSpc>
                <a:spcPct val="150000"/>
              </a:lnSpc>
            </a:pPr>
            <a:r>
              <a:rPr lang="en-US" altLang="zh-CN" sz="2400" dirty="0" smtClean="0"/>
              <a:t>《</a:t>
            </a:r>
            <a:r>
              <a:rPr lang="zh-CN" altLang="en-US" sz="2400" dirty="0" smtClean="0"/>
              <a:t>特种设备安全法</a:t>
            </a:r>
            <a:r>
              <a:rPr lang="en-US" altLang="zh-CN" sz="2400" dirty="0" smtClean="0"/>
              <a:t>》</a:t>
            </a:r>
            <a:r>
              <a:rPr lang="zh-CN" altLang="en-US" sz="2400" dirty="0" smtClean="0"/>
              <a:t>的解读</a:t>
            </a:r>
            <a:endParaRPr lang="en-US" altLang="zh-CN" sz="2400" dirty="0" smtClean="0"/>
          </a:p>
          <a:p>
            <a:pPr>
              <a:lnSpc>
                <a:spcPct val="150000"/>
              </a:lnSpc>
            </a:pPr>
            <a:r>
              <a:rPr lang="en-US" altLang="zh-CN" sz="2400" dirty="0" smtClean="0">
                <a:solidFill>
                  <a:srgbClr val="FF0000"/>
                </a:solidFill>
              </a:rPr>
              <a:t>2014</a:t>
            </a:r>
            <a:r>
              <a:rPr lang="zh-CN" altLang="en-US" sz="2400" dirty="0" smtClean="0">
                <a:solidFill>
                  <a:srgbClr val="FF0000"/>
                </a:solidFill>
              </a:rPr>
              <a:t>年</a:t>
            </a:r>
            <a:r>
              <a:rPr lang="en-US" altLang="zh-CN" sz="2400" dirty="0" smtClean="0">
                <a:solidFill>
                  <a:srgbClr val="FF0000"/>
                </a:solidFill>
              </a:rPr>
              <a:t>1</a:t>
            </a:r>
            <a:r>
              <a:rPr lang="zh-CN" altLang="en-US" sz="2400" dirty="0" smtClean="0">
                <a:solidFill>
                  <a:srgbClr val="FF0000"/>
                </a:solidFill>
              </a:rPr>
              <a:t>月</a:t>
            </a:r>
            <a:r>
              <a:rPr lang="en-US" altLang="zh-CN" sz="2400" dirty="0" smtClean="0">
                <a:solidFill>
                  <a:srgbClr val="FF0000"/>
                </a:solidFill>
              </a:rPr>
              <a:t>1</a:t>
            </a:r>
            <a:r>
              <a:rPr lang="zh-CN" altLang="en-US" sz="2400" dirty="0" smtClean="0">
                <a:solidFill>
                  <a:srgbClr val="FF0000"/>
                </a:solidFill>
              </a:rPr>
              <a:t>日实施</a:t>
            </a:r>
            <a:endParaRPr lang="en-US" altLang="zh-CN" sz="2400" dirty="0" smtClean="0">
              <a:solidFill>
                <a:srgbClr val="FF0000"/>
              </a:solidFill>
            </a:endParaRPr>
          </a:p>
          <a:p>
            <a:pPr>
              <a:lnSpc>
                <a:spcPct val="150000"/>
              </a:lnSpc>
            </a:pPr>
            <a:r>
              <a:rPr lang="zh-CN" altLang="en-US" sz="2400" dirty="0" smtClean="0"/>
              <a:t>出发点：</a:t>
            </a:r>
            <a:endParaRPr lang="en-US" altLang="zh-CN" sz="2400" dirty="0" smtClean="0"/>
          </a:p>
          <a:p>
            <a:pPr lvl="1">
              <a:lnSpc>
                <a:spcPct val="150000"/>
              </a:lnSpc>
            </a:pPr>
            <a:r>
              <a:rPr lang="zh-CN" altLang="zh-CN" sz="2400" dirty="0" smtClean="0"/>
              <a:t>加强</a:t>
            </a:r>
            <a:r>
              <a:rPr lang="zh-CN" altLang="zh-CN" sz="2400" dirty="0"/>
              <a:t>特种设备安全工</a:t>
            </a:r>
            <a:r>
              <a:rPr lang="zh-CN" altLang="zh-CN" sz="2400" dirty="0" smtClean="0"/>
              <a:t>作</a:t>
            </a:r>
            <a:r>
              <a:rPr lang="zh-CN" altLang="en-US" sz="2400" dirty="0" smtClean="0"/>
              <a:t>，</a:t>
            </a:r>
            <a:r>
              <a:rPr lang="zh-CN" altLang="zh-CN" sz="2400" dirty="0" smtClean="0">
                <a:solidFill>
                  <a:srgbClr val="FF0000"/>
                </a:solidFill>
              </a:rPr>
              <a:t>预</a:t>
            </a:r>
            <a:r>
              <a:rPr lang="zh-CN" altLang="zh-CN" sz="2400" dirty="0">
                <a:solidFill>
                  <a:srgbClr val="FF0000"/>
                </a:solidFill>
              </a:rPr>
              <a:t>防特种设备事</a:t>
            </a:r>
            <a:r>
              <a:rPr lang="zh-CN" altLang="zh-CN" sz="2400" dirty="0" smtClean="0">
                <a:solidFill>
                  <a:srgbClr val="FF0000"/>
                </a:solidFill>
              </a:rPr>
              <a:t>故</a:t>
            </a:r>
            <a:r>
              <a:rPr lang="zh-CN" altLang="en-US" sz="2400" dirty="0" smtClean="0">
                <a:solidFill>
                  <a:srgbClr val="FF0000"/>
                </a:solidFill>
              </a:rPr>
              <a:t>，</a:t>
            </a:r>
            <a:r>
              <a:rPr lang="zh-CN" altLang="zh-CN" sz="2400" dirty="0" smtClean="0"/>
              <a:t>保</a:t>
            </a:r>
            <a:r>
              <a:rPr lang="zh-CN" altLang="zh-CN" sz="2400" dirty="0"/>
              <a:t>障人身和财产安</a:t>
            </a:r>
            <a:r>
              <a:rPr lang="zh-CN" altLang="zh-CN" sz="2400" dirty="0" smtClean="0"/>
              <a:t>全</a:t>
            </a:r>
            <a:r>
              <a:rPr lang="zh-CN" altLang="en-US" sz="2400" dirty="0" smtClean="0"/>
              <a:t>，</a:t>
            </a:r>
            <a:r>
              <a:rPr lang="zh-CN" altLang="zh-CN" sz="2400" dirty="0" smtClean="0"/>
              <a:t>促</a:t>
            </a:r>
            <a:r>
              <a:rPr lang="zh-CN" altLang="zh-CN" sz="2400" dirty="0"/>
              <a:t>进经济社会发展</a:t>
            </a:r>
            <a:endParaRPr lang="en-US" altLang="zh-CN" sz="2400" dirty="0" smtClean="0"/>
          </a:p>
          <a:p>
            <a:pPr>
              <a:lnSpc>
                <a:spcPct val="150000"/>
              </a:lnSpc>
            </a:pPr>
            <a:r>
              <a:rPr lang="zh-CN" altLang="en-US" sz="2400" dirty="0" smtClean="0"/>
              <a:t>十六字方针：</a:t>
            </a:r>
            <a:endParaRPr lang="en-US" altLang="zh-CN" sz="2400" dirty="0" smtClean="0"/>
          </a:p>
          <a:p>
            <a:pPr lvl="1">
              <a:lnSpc>
                <a:spcPct val="150000"/>
              </a:lnSpc>
            </a:pPr>
            <a:r>
              <a:rPr lang="zh-CN" altLang="zh-CN" sz="2400" dirty="0" smtClean="0"/>
              <a:t>安</a:t>
            </a:r>
            <a:r>
              <a:rPr lang="zh-CN" altLang="zh-CN" sz="2400" dirty="0"/>
              <a:t>全第</a:t>
            </a:r>
            <a:r>
              <a:rPr lang="zh-CN" altLang="zh-CN" sz="2400" dirty="0" smtClean="0"/>
              <a:t>一</a:t>
            </a:r>
            <a:r>
              <a:rPr lang="zh-CN" altLang="en-US" sz="2400" dirty="0" smtClean="0"/>
              <a:t>，</a:t>
            </a:r>
            <a:r>
              <a:rPr lang="zh-CN" altLang="zh-CN" sz="2400" dirty="0" smtClean="0">
                <a:solidFill>
                  <a:srgbClr val="FF0000"/>
                </a:solidFill>
              </a:rPr>
              <a:t>预</a:t>
            </a:r>
            <a:r>
              <a:rPr lang="zh-CN" altLang="zh-CN" sz="2400" dirty="0">
                <a:solidFill>
                  <a:srgbClr val="FF0000"/>
                </a:solidFill>
              </a:rPr>
              <a:t>防为</a:t>
            </a:r>
            <a:r>
              <a:rPr lang="zh-CN" altLang="zh-CN" sz="2400" dirty="0" smtClean="0">
                <a:solidFill>
                  <a:srgbClr val="FF0000"/>
                </a:solidFill>
              </a:rPr>
              <a:t>主</a:t>
            </a:r>
            <a:r>
              <a:rPr lang="zh-CN" altLang="en-US" sz="2400" dirty="0" smtClean="0">
                <a:solidFill>
                  <a:srgbClr val="FF0000"/>
                </a:solidFill>
              </a:rPr>
              <a:t>，</a:t>
            </a:r>
            <a:r>
              <a:rPr lang="zh-CN" altLang="zh-CN" sz="2400" dirty="0" smtClean="0"/>
              <a:t>节</a:t>
            </a:r>
            <a:r>
              <a:rPr lang="zh-CN" altLang="zh-CN" sz="2400" dirty="0"/>
              <a:t>能环</a:t>
            </a:r>
            <a:r>
              <a:rPr lang="zh-CN" altLang="zh-CN" sz="2400" dirty="0" smtClean="0"/>
              <a:t>保</a:t>
            </a:r>
            <a:r>
              <a:rPr lang="zh-CN" altLang="en-US" sz="2400" dirty="0" smtClean="0"/>
              <a:t>，</a:t>
            </a:r>
            <a:r>
              <a:rPr lang="zh-CN" altLang="zh-CN" sz="2400" dirty="0" smtClean="0"/>
              <a:t>综</a:t>
            </a:r>
            <a:r>
              <a:rPr lang="zh-CN" altLang="zh-CN" sz="2400" dirty="0"/>
              <a:t>合治</a:t>
            </a:r>
            <a:r>
              <a:rPr lang="zh-CN" altLang="zh-CN" sz="2400" dirty="0" smtClean="0"/>
              <a:t>理</a:t>
            </a:r>
            <a:endParaRPr lang="en-US" altLang="zh-CN" sz="2400" dirty="0" smtClean="0"/>
          </a:p>
          <a:p>
            <a:pPr lvl="1">
              <a:lnSpc>
                <a:spcPct val="150000"/>
              </a:lnSpc>
            </a:pPr>
            <a:endParaRPr lang="en-US" altLang="zh-CN" dirty="0" smtClean="0"/>
          </a:p>
          <a:p>
            <a:endParaRPr lang="en-US" altLang="zh-CN" dirty="0" smtClean="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796136" y="1376848"/>
            <a:ext cx="3024895" cy="42985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9252232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11560" y="1124744"/>
            <a:ext cx="8229600" cy="4525962"/>
          </a:xfrm>
        </p:spPr>
        <p:txBody>
          <a:bodyPr/>
          <a:lstStyle/>
          <a:p>
            <a:pPr>
              <a:lnSpc>
                <a:spcPct val="150000"/>
              </a:lnSpc>
            </a:pPr>
            <a:r>
              <a:rPr lang="en-US" altLang="zh-CN" sz="2400" dirty="0" smtClean="0"/>
              <a:t>《</a:t>
            </a:r>
            <a:r>
              <a:rPr lang="zh-CN" altLang="en-US" sz="2400" dirty="0" smtClean="0"/>
              <a:t>特种设备安全法</a:t>
            </a:r>
            <a:r>
              <a:rPr lang="en-US" altLang="zh-CN" sz="2400" dirty="0" smtClean="0"/>
              <a:t>》</a:t>
            </a:r>
            <a:r>
              <a:rPr lang="zh-CN" altLang="en-US" sz="2400" dirty="0" smtClean="0"/>
              <a:t>第</a:t>
            </a:r>
            <a:r>
              <a:rPr lang="en-US" altLang="zh-CN" sz="2400" dirty="0" smtClean="0"/>
              <a:t>35</a:t>
            </a:r>
            <a:r>
              <a:rPr lang="zh-CN" altLang="en-US" sz="2400" dirty="0" smtClean="0"/>
              <a:t>条明确规定：</a:t>
            </a:r>
            <a:endParaRPr lang="en-US" altLang="zh-CN" sz="2400" dirty="0" smtClean="0"/>
          </a:p>
          <a:p>
            <a:pPr>
              <a:lnSpc>
                <a:spcPct val="150000"/>
              </a:lnSpc>
            </a:pPr>
            <a:r>
              <a:rPr lang="zh-CN" altLang="zh-CN" sz="2400" dirty="0" smtClean="0"/>
              <a:t>特</a:t>
            </a:r>
            <a:r>
              <a:rPr lang="zh-CN" altLang="zh-CN" sz="2400" dirty="0"/>
              <a:t>种设备使用单位应当建立特种设备</a:t>
            </a:r>
            <a:r>
              <a:rPr lang="zh-CN" altLang="zh-CN" sz="2400" dirty="0">
                <a:solidFill>
                  <a:srgbClr val="FF0000"/>
                </a:solidFill>
              </a:rPr>
              <a:t>安全技术档案</a:t>
            </a:r>
            <a:r>
              <a:rPr lang="zh-CN" altLang="en-US" sz="2400" dirty="0"/>
              <a:t>，加强日常维护管理，对设备机构、结构状态进行实时</a:t>
            </a:r>
            <a:r>
              <a:rPr lang="zh-CN" altLang="en-US" sz="2400" dirty="0">
                <a:solidFill>
                  <a:srgbClr val="FF0000"/>
                </a:solidFill>
              </a:rPr>
              <a:t>监测</a:t>
            </a:r>
            <a:r>
              <a:rPr lang="zh-CN" altLang="en-US" sz="2400" dirty="0"/>
              <a:t>、</a:t>
            </a:r>
            <a:r>
              <a:rPr lang="zh-CN" altLang="en-US" sz="2400" dirty="0">
                <a:solidFill>
                  <a:srgbClr val="FF0000"/>
                </a:solidFill>
              </a:rPr>
              <a:t>预警</a:t>
            </a:r>
            <a:r>
              <a:rPr lang="zh-CN" altLang="en-US" sz="2400" dirty="0"/>
              <a:t>、</a:t>
            </a:r>
            <a:r>
              <a:rPr lang="zh-CN" altLang="en-US" sz="2400" dirty="0">
                <a:solidFill>
                  <a:srgbClr val="FF0000"/>
                </a:solidFill>
              </a:rPr>
              <a:t>预报</a:t>
            </a:r>
            <a:r>
              <a:rPr lang="zh-CN" altLang="en-US" sz="2400" dirty="0"/>
              <a:t>功能</a:t>
            </a:r>
            <a:r>
              <a:rPr lang="en-US" altLang="zh-CN" sz="2400" dirty="0"/>
              <a:t>	</a:t>
            </a:r>
          </a:p>
          <a:p>
            <a:endParaRPr lang="zh-CN" altLang="en-US" dirty="0"/>
          </a:p>
        </p:txBody>
      </p:sp>
    </p:spTree>
    <p:extLst>
      <p:ext uri="{BB962C8B-B14F-4D97-AF65-F5344CB8AC3E}">
        <p14:creationId xmlns:p14="http://schemas.microsoft.com/office/powerpoint/2010/main" xmlns="" val="402951568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620688"/>
            <a:ext cx="8229600" cy="5832647"/>
          </a:xfrm>
        </p:spPr>
        <p:txBody>
          <a:bodyPr>
            <a:normAutofit/>
          </a:bodyPr>
          <a:lstStyle/>
          <a:p>
            <a:pPr marL="109537" indent="0">
              <a:lnSpc>
                <a:spcPct val="150000"/>
              </a:lnSpc>
              <a:buNone/>
            </a:pPr>
            <a:r>
              <a:rPr lang="en-US" altLang="zh-CN" sz="2400" b="1" dirty="0" smtClean="0"/>
              <a:t>3.2.2 </a:t>
            </a:r>
            <a:r>
              <a:rPr lang="zh-CN" altLang="en-US" sz="2400" b="1" dirty="0" smtClean="0"/>
              <a:t>系统目标</a:t>
            </a:r>
            <a:r>
              <a:rPr lang="zh-CN" altLang="en-US" sz="2400" b="1" dirty="0"/>
              <a:t>及实现功能</a:t>
            </a:r>
            <a:endParaRPr lang="en-US" altLang="zh-CN" b="1" dirty="0" smtClean="0"/>
          </a:p>
          <a:p>
            <a:pPr>
              <a:lnSpc>
                <a:spcPct val="150000"/>
              </a:lnSpc>
              <a:buFont typeface="Wingdings" pitchFamily="2" charset="2"/>
              <a:buChar char="l"/>
            </a:pPr>
            <a:r>
              <a:rPr lang="zh-CN" altLang="en-US" sz="2400" dirty="0" smtClean="0"/>
              <a:t>目标：</a:t>
            </a:r>
            <a:endParaRPr lang="en-US" altLang="zh-CN" sz="2400" dirty="0" smtClean="0"/>
          </a:p>
          <a:p>
            <a:pPr lvl="1">
              <a:lnSpc>
                <a:spcPct val="150000"/>
              </a:lnSpc>
            </a:pPr>
            <a:r>
              <a:rPr lang="zh-CN" altLang="en-US" sz="2400" dirty="0" smtClean="0"/>
              <a:t>以</a:t>
            </a:r>
            <a:r>
              <a:rPr lang="en-US" altLang="zh-CN" sz="2400" dirty="0" smtClean="0"/>
              <a:t> </a:t>
            </a:r>
            <a:r>
              <a:rPr lang="zh-CN" altLang="en-US" sz="2400" dirty="0" smtClean="0"/>
              <a:t>“</a:t>
            </a:r>
            <a:r>
              <a:rPr lang="zh-CN" altLang="en-US" sz="2400" dirty="0" smtClean="0">
                <a:solidFill>
                  <a:srgbClr val="FF0000"/>
                </a:solidFill>
              </a:rPr>
              <a:t>预防为主”</a:t>
            </a:r>
            <a:r>
              <a:rPr lang="zh-CN" altLang="en-US" sz="2400" dirty="0" smtClean="0"/>
              <a:t>为原则，以</a:t>
            </a:r>
            <a:r>
              <a:rPr lang="zh-CN" altLang="en-US" sz="2400" dirty="0" smtClean="0">
                <a:solidFill>
                  <a:srgbClr val="FF0000"/>
                </a:solidFill>
              </a:rPr>
              <a:t>“健康监测、健康诊断、健康预报”</a:t>
            </a:r>
            <a:r>
              <a:rPr lang="zh-CN" altLang="en-US" sz="2400" dirty="0" smtClean="0"/>
              <a:t>为目标，</a:t>
            </a:r>
            <a:r>
              <a:rPr lang="zh-CN" altLang="zh-CN" sz="2400" dirty="0"/>
              <a:t>基于</a:t>
            </a:r>
            <a:r>
              <a:rPr lang="zh-CN" altLang="zh-CN" sz="2400" dirty="0">
                <a:solidFill>
                  <a:srgbClr val="FF0000"/>
                </a:solidFill>
              </a:rPr>
              <a:t>物联网</a:t>
            </a:r>
            <a:r>
              <a:rPr lang="zh-CN" altLang="zh-CN" sz="2400" dirty="0"/>
              <a:t>、</a:t>
            </a:r>
            <a:r>
              <a:rPr lang="zh-CN" altLang="zh-CN" sz="2400" dirty="0">
                <a:solidFill>
                  <a:srgbClr val="FF0000"/>
                </a:solidFill>
              </a:rPr>
              <a:t>云计算</a:t>
            </a:r>
            <a:r>
              <a:rPr lang="zh-CN" altLang="zh-CN" sz="2400" dirty="0"/>
              <a:t>和</a:t>
            </a:r>
            <a:r>
              <a:rPr lang="zh-CN" altLang="zh-CN" sz="2400" dirty="0">
                <a:solidFill>
                  <a:srgbClr val="FF0000"/>
                </a:solidFill>
              </a:rPr>
              <a:t>大数据</a:t>
            </a:r>
            <a:r>
              <a:rPr lang="zh-CN" altLang="zh-CN" sz="2400" dirty="0"/>
              <a:t>等现代信息技术，利用现场总线和无线传感等先进手段，实时获取与起重机关键部位的应力、振动、温度等状态数据，结合信号信息处理方法，通过云计算中心处理并分析各监测点的</a:t>
            </a:r>
            <a:r>
              <a:rPr lang="zh-CN" altLang="zh-CN" sz="2400" dirty="0">
                <a:solidFill>
                  <a:srgbClr val="FF0000"/>
                </a:solidFill>
              </a:rPr>
              <a:t>失效模型</a:t>
            </a:r>
            <a:r>
              <a:rPr lang="zh-CN" altLang="zh-CN" sz="2400" dirty="0"/>
              <a:t>，提取结构损伤特征参数，识别结构的状态及不安全因素，对起重机健康状况进行</a:t>
            </a:r>
            <a:r>
              <a:rPr lang="zh-CN" altLang="zh-CN" sz="2400" dirty="0">
                <a:solidFill>
                  <a:srgbClr val="FF0000"/>
                </a:solidFill>
              </a:rPr>
              <a:t>早期诊断、分析、预报</a:t>
            </a:r>
            <a:r>
              <a:rPr lang="zh-CN" altLang="zh-CN" sz="2400" dirty="0"/>
              <a:t>等， 保障起重机安全运行</a:t>
            </a:r>
            <a:endParaRPr lang="en-US" altLang="zh-CN" sz="2400" dirty="0"/>
          </a:p>
          <a:p>
            <a:endParaRPr lang="en-US" altLang="zh-CN" dirty="0"/>
          </a:p>
        </p:txBody>
      </p:sp>
    </p:spTree>
    <p:extLst>
      <p:ext uri="{BB962C8B-B14F-4D97-AF65-F5344CB8AC3E}">
        <p14:creationId xmlns:p14="http://schemas.microsoft.com/office/powerpoint/2010/main" xmlns="" val="146226271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50000"/>
              </a:lnSpc>
              <a:buFont typeface="Wingdings" pitchFamily="2" charset="2"/>
              <a:buChar char="l"/>
            </a:pPr>
            <a:r>
              <a:rPr lang="zh-CN" altLang="en-US" sz="2400" dirty="0"/>
              <a:t>实现功能：</a:t>
            </a:r>
            <a:endParaRPr lang="en-US" altLang="zh-CN" sz="2400" dirty="0"/>
          </a:p>
          <a:p>
            <a:pPr lvl="1">
              <a:lnSpc>
                <a:spcPct val="150000"/>
              </a:lnSpc>
            </a:pPr>
            <a:r>
              <a:rPr lang="zh-CN" altLang="zh-CN" sz="2400" dirty="0"/>
              <a:t>实现</a:t>
            </a:r>
            <a:r>
              <a:rPr lang="zh-CN" altLang="en-US" sz="2400" dirty="0"/>
              <a:t>起重机械的安全档案管理、智能点检管理、机构健康监测、结构健康监测、电气故障诊断、健康诊断预报、以及安全性评价的功能</a:t>
            </a:r>
          </a:p>
          <a:p>
            <a:endParaRPr lang="zh-CN" altLang="en-US" dirty="0"/>
          </a:p>
        </p:txBody>
      </p:sp>
    </p:spTree>
    <p:extLst>
      <p:ext uri="{BB962C8B-B14F-4D97-AF65-F5344CB8AC3E}">
        <p14:creationId xmlns:p14="http://schemas.microsoft.com/office/powerpoint/2010/main" xmlns="" val="241896908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836712"/>
            <a:ext cx="8229600" cy="5170388"/>
          </a:xfrm>
        </p:spPr>
        <p:txBody>
          <a:bodyPr/>
          <a:lstStyle/>
          <a:p>
            <a:pPr marL="109537" indent="0">
              <a:lnSpc>
                <a:spcPct val="150000"/>
              </a:lnSpc>
              <a:buNone/>
            </a:pPr>
            <a:r>
              <a:rPr lang="en-US" altLang="zh-CN" sz="2400" dirty="0" smtClean="0"/>
              <a:t>3.2.3</a:t>
            </a:r>
            <a:r>
              <a:rPr lang="zh-CN" altLang="en-US" sz="2400" dirty="0" smtClean="0"/>
              <a:t>、系统结构组成</a:t>
            </a:r>
            <a:endParaRPr lang="en-US" altLang="zh-CN" sz="2400" dirty="0" smtClean="0"/>
          </a:p>
          <a:p>
            <a:pPr marL="109537" indent="0">
              <a:lnSpc>
                <a:spcPct val="150000"/>
              </a:lnSpc>
              <a:buNone/>
            </a:pPr>
            <a:r>
              <a:rPr lang="zh-CN" altLang="en-US" sz="2400" dirty="0" smtClean="0"/>
              <a:t>（</a:t>
            </a:r>
            <a:r>
              <a:rPr lang="en-US" altLang="zh-CN" sz="2400" dirty="0" smtClean="0"/>
              <a:t>1</a:t>
            </a:r>
            <a:r>
              <a:rPr lang="zh-CN" altLang="en-US" sz="2400" dirty="0" smtClean="0"/>
              <a:t>）拓扑结构图</a:t>
            </a:r>
            <a:endParaRPr lang="zh-CN" altLang="en-US" sz="2400" dirty="0"/>
          </a:p>
        </p:txBody>
      </p:sp>
      <p:pic>
        <p:nvPicPr>
          <p:cNvPr id="25608" name="Picture 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06345" y="2348880"/>
            <a:ext cx="6408712" cy="40068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2391677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xiaozhujun\Desktop\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27584" y="1484784"/>
            <a:ext cx="3456384" cy="4932353"/>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644008" y="1744541"/>
            <a:ext cx="4032448" cy="4175182"/>
          </a:xfrm>
          <a:prstGeom prst="rect">
            <a:avLst/>
          </a:prstGeom>
          <a:noFill/>
        </p:spPr>
        <p:txBody>
          <a:bodyPr wrap="square" rtlCol="0">
            <a:spAutoFit/>
          </a:bodyPr>
          <a:lstStyle/>
          <a:p>
            <a:pPr>
              <a:lnSpc>
                <a:spcPct val="150000"/>
              </a:lnSpc>
            </a:pPr>
            <a:r>
              <a:rPr lang="zh-CN" altLang="en-US" sz="2000" b="1" dirty="0" smtClean="0">
                <a:latin typeface="+mn-ea"/>
                <a:ea typeface="+mn-ea"/>
              </a:rPr>
              <a:t>图左：</a:t>
            </a:r>
            <a:r>
              <a:rPr lang="zh-CN" altLang="en-US" sz="2000" dirty="0" smtClean="0">
                <a:latin typeface="+mn-ea"/>
                <a:ea typeface="+mn-ea"/>
              </a:rPr>
              <a:t>港口起重机监测与预报可视化系统硬件集成方案</a:t>
            </a:r>
            <a:endParaRPr lang="en-US" altLang="zh-CN" sz="2000" dirty="0" smtClean="0">
              <a:latin typeface="+mn-ea"/>
              <a:ea typeface="+mn-ea"/>
            </a:endParaRPr>
          </a:p>
          <a:p>
            <a:pPr>
              <a:lnSpc>
                <a:spcPct val="150000"/>
              </a:lnSpc>
            </a:pPr>
            <a:r>
              <a:rPr lang="zh-CN" altLang="en-US" sz="2000" b="1" dirty="0" smtClean="0">
                <a:latin typeface="+mn-ea"/>
                <a:ea typeface="+mn-ea"/>
              </a:rPr>
              <a:t>配置</a:t>
            </a:r>
            <a:r>
              <a:rPr lang="zh-CN" altLang="en-US" sz="2000" dirty="0" smtClean="0">
                <a:latin typeface="+mn-ea"/>
                <a:ea typeface="+mn-ea"/>
              </a:rPr>
              <a:t>：机柜、双屏显示器、数据服务器、应用服务器等</a:t>
            </a:r>
            <a:endParaRPr lang="en-US" altLang="zh-CN" sz="2000" dirty="0" smtClean="0">
              <a:latin typeface="+mn-ea"/>
              <a:ea typeface="+mn-ea"/>
            </a:endParaRPr>
          </a:p>
          <a:p>
            <a:pPr>
              <a:lnSpc>
                <a:spcPct val="150000"/>
              </a:lnSpc>
            </a:pPr>
            <a:endParaRPr lang="en-US" altLang="zh-CN" sz="2000" dirty="0">
              <a:latin typeface="+mn-ea"/>
              <a:ea typeface="+mn-ea"/>
            </a:endParaRPr>
          </a:p>
          <a:p>
            <a:pPr>
              <a:lnSpc>
                <a:spcPct val="150000"/>
              </a:lnSpc>
            </a:pPr>
            <a:r>
              <a:rPr lang="zh-CN" altLang="en-US" sz="2000" b="1" dirty="0" smtClean="0">
                <a:latin typeface="+mn-ea"/>
                <a:ea typeface="+mn-ea"/>
              </a:rPr>
              <a:t>图右：</a:t>
            </a:r>
            <a:r>
              <a:rPr lang="zh-CN" altLang="en-US" sz="2000" dirty="0" smtClean="0">
                <a:latin typeface="+mn-ea"/>
                <a:ea typeface="+mn-ea"/>
              </a:rPr>
              <a:t>港口起重机械运行安全机载预警系统硬件集成方案</a:t>
            </a:r>
            <a:endParaRPr lang="en-US" altLang="zh-CN" sz="2000" dirty="0" smtClean="0">
              <a:latin typeface="+mn-ea"/>
              <a:ea typeface="+mn-ea"/>
            </a:endParaRPr>
          </a:p>
          <a:p>
            <a:pPr>
              <a:lnSpc>
                <a:spcPct val="150000"/>
              </a:lnSpc>
            </a:pPr>
            <a:r>
              <a:rPr lang="zh-CN" altLang="en-US" sz="2000" b="1" dirty="0" smtClean="0">
                <a:latin typeface="+mn-ea"/>
                <a:ea typeface="+mn-ea"/>
              </a:rPr>
              <a:t>配置：</a:t>
            </a:r>
            <a:r>
              <a:rPr lang="zh-CN" altLang="en-US" sz="2000" dirty="0" smtClean="0">
                <a:latin typeface="+mn-ea"/>
                <a:ea typeface="+mn-ea"/>
              </a:rPr>
              <a:t>机柜、工控机、光纤光栅解调仪、振动解码器等</a:t>
            </a:r>
            <a:endParaRPr lang="zh-CN" altLang="en-US" sz="2000" dirty="0">
              <a:latin typeface="+mn-ea"/>
              <a:ea typeface="+mn-ea"/>
            </a:endParaRPr>
          </a:p>
        </p:txBody>
      </p:sp>
      <p:sp>
        <p:nvSpPr>
          <p:cNvPr id="2" name="矩形 1"/>
          <p:cNvSpPr/>
          <p:nvPr/>
        </p:nvSpPr>
        <p:spPr>
          <a:xfrm>
            <a:off x="612413" y="755412"/>
            <a:ext cx="2800767" cy="461665"/>
          </a:xfrm>
          <a:prstGeom prst="rect">
            <a:avLst/>
          </a:prstGeom>
        </p:spPr>
        <p:txBody>
          <a:bodyPr wrap="none">
            <a:spAutoFit/>
          </a:bodyPr>
          <a:lstStyle/>
          <a:p>
            <a:r>
              <a:rPr lang="zh-CN" altLang="en-US" sz="2400" dirty="0">
                <a:latin typeface="+mn-ea"/>
                <a:ea typeface="+mn-ea"/>
              </a:rPr>
              <a:t>（</a:t>
            </a:r>
            <a:r>
              <a:rPr lang="en-US" altLang="zh-CN" sz="2400" dirty="0">
                <a:latin typeface="+mn-ea"/>
                <a:ea typeface="+mn-ea"/>
              </a:rPr>
              <a:t>2</a:t>
            </a:r>
            <a:r>
              <a:rPr lang="zh-CN" altLang="en-US" sz="2400" dirty="0">
                <a:latin typeface="+mn-ea"/>
                <a:ea typeface="+mn-ea"/>
              </a:rPr>
              <a:t>）硬件系统架构</a:t>
            </a:r>
          </a:p>
        </p:txBody>
      </p:sp>
    </p:spTree>
    <p:extLst>
      <p:ext uri="{BB962C8B-B14F-4D97-AF65-F5344CB8AC3E}">
        <p14:creationId xmlns:p14="http://schemas.microsoft.com/office/powerpoint/2010/main" xmlns="" val="342425512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5200" y="1669450"/>
            <a:ext cx="8551031" cy="38884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矩形 1"/>
          <p:cNvSpPr/>
          <p:nvPr/>
        </p:nvSpPr>
        <p:spPr>
          <a:xfrm>
            <a:off x="467544" y="868694"/>
            <a:ext cx="2800767" cy="461665"/>
          </a:xfrm>
          <a:prstGeom prst="rect">
            <a:avLst/>
          </a:prstGeom>
        </p:spPr>
        <p:txBody>
          <a:bodyPr wrap="none">
            <a:spAutoFit/>
          </a:bodyPr>
          <a:lstStyle/>
          <a:p>
            <a:r>
              <a:rPr lang="zh-CN" altLang="en-US" sz="2400" dirty="0" smtClean="0">
                <a:latin typeface="+mn-ea"/>
                <a:ea typeface="+mn-ea"/>
              </a:rPr>
              <a:t>（</a:t>
            </a:r>
            <a:r>
              <a:rPr lang="en-US" altLang="zh-CN" sz="2400" dirty="0" smtClean="0">
                <a:latin typeface="+mn-ea"/>
                <a:ea typeface="+mn-ea"/>
              </a:rPr>
              <a:t>3</a:t>
            </a:r>
            <a:r>
              <a:rPr lang="zh-CN" altLang="en-US" sz="2400" dirty="0" smtClean="0">
                <a:latin typeface="+mn-ea"/>
                <a:ea typeface="+mn-ea"/>
              </a:rPr>
              <a:t>）软</a:t>
            </a:r>
            <a:r>
              <a:rPr lang="zh-CN" altLang="en-US" sz="2400" dirty="0">
                <a:latin typeface="+mn-ea"/>
                <a:ea typeface="+mn-ea"/>
              </a:rPr>
              <a:t>件系统架构</a:t>
            </a:r>
          </a:p>
        </p:txBody>
      </p:sp>
    </p:spTree>
    <p:extLst>
      <p:ext uri="{BB962C8B-B14F-4D97-AF65-F5344CB8AC3E}">
        <p14:creationId xmlns:p14="http://schemas.microsoft.com/office/powerpoint/2010/main" xmlns="" val="277137855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81328"/>
            <a:ext cx="5987008" cy="4525963"/>
          </a:xfrm>
        </p:spPr>
        <p:txBody>
          <a:bodyPr>
            <a:normAutofit/>
          </a:bodyPr>
          <a:lstStyle/>
          <a:p>
            <a:pPr>
              <a:lnSpc>
                <a:spcPct val="110000"/>
              </a:lnSpc>
            </a:pPr>
            <a:r>
              <a:rPr lang="zh-CN" altLang="en-US" sz="2400" dirty="0" smtClean="0">
                <a:latin typeface="Times New Roman" pitchFamily="18" charset="0"/>
                <a:cs typeface="Times New Roman" pitchFamily="18" charset="0"/>
              </a:rPr>
              <a:t>安全技术档案</a:t>
            </a:r>
            <a:endParaRPr lang="en-US" altLang="zh-CN" sz="2400" dirty="0" smtClean="0">
              <a:latin typeface="Times New Roman" pitchFamily="18" charset="0"/>
              <a:cs typeface="Times New Roman" pitchFamily="18" charset="0"/>
            </a:endParaRPr>
          </a:p>
          <a:p>
            <a:pPr lvl="1">
              <a:lnSpc>
                <a:spcPct val="110000"/>
              </a:lnSpc>
            </a:pPr>
            <a:r>
              <a:rPr lang="zh-CN" altLang="en-US" sz="2200" dirty="0" smtClean="0">
                <a:latin typeface="Times New Roman" pitchFamily="18" charset="0"/>
                <a:cs typeface="Times New Roman" pitchFamily="18" charset="0"/>
              </a:rPr>
              <a:t>遵循</a:t>
            </a:r>
            <a:r>
              <a:rPr lang="en-US" altLang="zh-CN" sz="2200" dirty="0" smtClean="0">
                <a:latin typeface="Times New Roman" pitchFamily="18" charset="0"/>
                <a:cs typeface="Times New Roman" pitchFamily="18" charset="0"/>
              </a:rPr>
              <a:t>《</a:t>
            </a:r>
            <a:r>
              <a:rPr lang="zh-CN" altLang="en-US" sz="2200" dirty="0" smtClean="0">
                <a:latin typeface="Times New Roman" pitchFamily="18" charset="0"/>
                <a:cs typeface="Times New Roman" pitchFamily="18" charset="0"/>
              </a:rPr>
              <a:t>特种设备安全法</a:t>
            </a:r>
            <a:r>
              <a:rPr lang="en-US" altLang="zh-CN" sz="2200" dirty="0" smtClean="0">
                <a:latin typeface="Times New Roman" pitchFamily="18" charset="0"/>
                <a:cs typeface="Times New Roman" pitchFamily="18" charset="0"/>
              </a:rPr>
              <a:t>》</a:t>
            </a:r>
            <a:r>
              <a:rPr lang="zh-CN" altLang="en-US" sz="2200" dirty="0" smtClean="0">
                <a:latin typeface="Times New Roman" pitchFamily="18" charset="0"/>
                <a:cs typeface="Times New Roman" pitchFamily="18" charset="0"/>
              </a:rPr>
              <a:t>第</a:t>
            </a:r>
            <a:r>
              <a:rPr lang="en-US" altLang="zh-CN" sz="2200" dirty="0" smtClean="0">
                <a:latin typeface="Times New Roman" pitchFamily="18" charset="0"/>
                <a:cs typeface="Times New Roman" pitchFamily="18" charset="0"/>
              </a:rPr>
              <a:t>35</a:t>
            </a:r>
            <a:r>
              <a:rPr lang="zh-CN" altLang="en-US" sz="2200" dirty="0" smtClean="0">
                <a:latin typeface="Times New Roman" pitchFamily="18" charset="0"/>
                <a:cs typeface="Times New Roman" pitchFamily="18" charset="0"/>
              </a:rPr>
              <a:t>条的规定</a:t>
            </a:r>
            <a:endParaRPr lang="en-US" altLang="zh-CN" sz="2200" dirty="0" smtClean="0">
              <a:latin typeface="Times New Roman" pitchFamily="18" charset="0"/>
              <a:cs typeface="Times New Roman" pitchFamily="18" charset="0"/>
            </a:endParaRPr>
          </a:p>
          <a:p>
            <a:pPr>
              <a:lnSpc>
                <a:spcPct val="110000"/>
              </a:lnSpc>
            </a:pPr>
            <a:r>
              <a:rPr lang="zh-CN" altLang="en-US" sz="2400" dirty="0" smtClean="0">
                <a:latin typeface="Times New Roman" pitchFamily="18" charset="0"/>
                <a:cs typeface="Times New Roman" pitchFamily="18" charset="0"/>
              </a:rPr>
              <a:t>信息可视化</a:t>
            </a:r>
            <a:endParaRPr lang="en-US" altLang="zh-CN" sz="2400" dirty="0" smtClean="0">
              <a:latin typeface="Times New Roman" pitchFamily="18" charset="0"/>
              <a:cs typeface="Times New Roman" pitchFamily="18" charset="0"/>
            </a:endParaRPr>
          </a:p>
          <a:p>
            <a:pPr lvl="1">
              <a:lnSpc>
                <a:spcPct val="110000"/>
              </a:lnSpc>
            </a:pPr>
            <a:r>
              <a:rPr lang="zh-CN" altLang="en-US" sz="2200" dirty="0" smtClean="0">
                <a:latin typeface="Times New Roman" pitchFamily="18" charset="0"/>
                <a:cs typeface="Times New Roman" pitchFamily="18" charset="0"/>
              </a:rPr>
              <a:t>主要机构、结构</a:t>
            </a:r>
            <a:endParaRPr lang="en-US" altLang="zh-CN" sz="2200" dirty="0" smtClean="0">
              <a:latin typeface="Times New Roman" pitchFamily="18" charset="0"/>
              <a:cs typeface="Times New Roman" pitchFamily="18" charset="0"/>
            </a:endParaRPr>
          </a:p>
          <a:p>
            <a:pPr lvl="2">
              <a:lnSpc>
                <a:spcPct val="110000"/>
              </a:lnSpc>
            </a:pPr>
            <a:r>
              <a:rPr lang="en-US" altLang="zh-CN" sz="1800" dirty="0" smtClean="0">
                <a:latin typeface="Times New Roman" pitchFamily="18" charset="0"/>
                <a:cs typeface="Times New Roman" pitchFamily="18" charset="0"/>
              </a:rPr>
              <a:t>3D</a:t>
            </a:r>
            <a:r>
              <a:rPr lang="zh-CN" altLang="zh-CN" sz="1800" dirty="0" smtClean="0">
                <a:latin typeface="Times New Roman" pitchFamily="18" charset="0"/>
                <a:cs typeface="Times New Roman" pitchFamily="18" charset="0"/>
              </a:rPr>
              <a:t>仿真模型</a:t>
            </a:r>
            <a:r>
              <a:rPr lang="zh-CN" altLang="en-US" sz="1800" dirty="0" smtClean="0">
                <a:latin typeface="Times New Roman" pitchFamily="18" charset="0"/>
                <a:cs typeface="Times New Roman" pitchFamily="18" charset="0"/>
              </a:rPr>
              <a:t>及受力情况分析</a:t>
            </a:r>
            <a:endParaRPr lang="en-US" altLang="zh-CN" sz="1800" dirty="0" smtClean="0">
              <a:latin typeface="Times New Roman" pitchFamily="18" charset="0"/>
              <a:cs typeface="Times New Roman" pitchFamily="18" charset="0"/>
            </a:endParaRPr>
          </a:p>
          <a:p>
            <a:pPr lvl="2">
              <a:lnSpc>
                <a:spcPct val="110000"/>
              </a:lnSpc>
            </a:pPr>
            <a:r>
              <a:rPr lang="zh-CN" altLang="zh-CN" sz="1800" dirty="0" smtClean="0">
                <a:latin typeface="Times New Roman" pitchFamily="18" charset="0"/>
                <a:cs typeface="Times New Roman" pitchFamily="18" charset="0"/>
              </a:rPr>
              <a:t>电子图纸</a:t>
            </a:r>
            <a:endParaRPr lang="en-US" altLang="zh-CN" sz="1800" dirty="0" smtClean="0">
              <a:latin typeface="Times New Roman" pitchFamily="18" charset="0"/>
              <a:cs typeface="Times New Roman" pitchFamily="18" charset="0"/>
            </a:endParaRPr>
          </a:p>
          <a:p>
            <a:pPr lvl="2">
              <a:lnSpc>
                <a:spcPct val="110000"/>
              </a:lnSpc>
            </a:pPr>
            <a:r>
              <a:rPr lang="zh-CN" altLang="zh-CN" sz="1800" dirty="0" smtClean="0">
                <a:latin typeface="Times New Roman" pitchFamily="18" charset="0"/>
                <a:cs typeface="Times New Roman" pitchFamily="18" charset="0"/>
              </a:rPr>
              <a:t>备件</a:t>
            </a:r>
            <a:r>
              <a:rPr lang="zh-CN" altLang="en-US" sz="1800" dirty="0" smtClean="0">
                <a:latin typeface="Times New Roman" pitchFamily="18" charset="0"/>
                <a:cs typeface="Times New Roman" pitchFamily="18" charset="0"/>
              </a:rPr>
              <a:t>信息</a:t>
            </a:r>
            <a:r>
              <a:rPr lang="zh-CN" altLang="zh-CN" sz="1800" dirty="0" smtClean="0">
                <a:latin typeface="Times New Roman" pitchFamily="18" charset="0"/>
                <a:cs typeface="Times New Roman" pitchFamily="18" charset="0"/>
              </a:rPr>
              <a:t>数据库</a:t>
            </a:r>
            <a:endParaRPr lang="en-US" altLang="zh-CN" sz="1800" dirty="0" smtClean="0">
              <a:latin typeface="Times New Roman" pitchFamily="18" charset="0"/>
              <a:cs typeface="Times New Roman" pitchFamily="18" charset="0"/>
            </a:endParaRPr>
          </a:p>
          <a:p>
            <a:pPr lvl="2">
              <a:lnSpc>
                <a:spcPct val="110000"/>
              </a:lnSpc>
            </a:pPr>
            <a:r>
              <a:rPr lang="zh-CN" altLang="en-US" sz="1800" dirty="0" smtClean="0">
                <a:latin typeface="Times New Roman" pitchFamily="18" charset="0"/>
                <a:cs typeface="Times New Roman" pitchFamily="18" charset="0"/>
              </a:rPr>
              <a:t>其他基本参数信息</a:t>
            </a:r>
            <a:endParaRPr lang="en-US" altLang="zh-CN" sz="1800" dirty="0" smtClean="0">
              <a:latin typeface="Times New Roman" pitchFamily="18" charset="0"/>
              <a:cs typeface="Times New Roman" pitchFamily="18" charset="0"/>
            </a:endParaRPr>
          </a:p>
          <a:p>
            <a:pPr lvl="1">
              <a:lnSpc>
                <a:spcPct val="110000"/>
              </a:lnSpc>
            </a:pPr>
            <a:r>
              <a:rPr lang="zh-CN" altLang="zh-CN" sz="2200" dirty="0" smtClean="0">
                <a:latin typeface="Times New Roman" pitchFamily="18" charset="0"/>
                <a:cs typeface="Times New Roman" pitchFamily="18" charset="0"/>
              </a:rPr>
              <a:t>电气</a:t>
            </a:r>
            <a:r>
              <a:rPr lang="zh-CN" altLang="en-US" sz="2200" dirty="0" smtClean="0">
                <a:latin typeface="Times New Roman" pitchFamily="18" charset="0"/>
                <a:cs typeface="Times New Roman" pitchFamily="18" charset="0"/>
              </a:rPr>
              <a:t>控制</a:t>
            </a:r>
            <a:r>
              <a:rPr lang="zh-CN" altLang="zh-CN" sz="2200" dirty="0" smtClean="0">
                <a:latin typeface="Times New Roman" pitchFamily="18" charset="0"/>
                <a:cs typeface="Times New Roman" pitchFamily="18" charset="0"/>
              </a:rPr>
              <a:t>系</a:t>
            </a:r>
            <a:r>
              <a:rPr lang="zh-CN" altLang="en-US" sz="2200" dirty="0" smtClean="0">
                <a:latin typeface="Times New Roman" pitchFamily="18" charset="0"/>
                <a:cs typeface="Times New Roman" pitchFamily="18" charset="0"/>
              </a:rPr>
              <a:t>统</a:t>
            </a:r>
            <a:endParaRPr lang="en-US" altLang="zh-CN" sz="2200" dirty="0" smtClean="0">
              <a:latin typeface="Times New Roman" pitchFamily="18" charset="0"/>
              <a:cs typeface="Times New Roman" pitchFamily="18" charset="0"/>
            </a:endParaRPr>
          </a:p>
          <a:p>
            <a:pPr lvl="2">
              <a:lnSpc>
                <a:spcPct val="110000"/>
              </a:lnSpc>
            </a:pPr>
            <a:r>
              <a:rPr lang="zh-CN" altLang="en-US" sz="1800" dirty="0" smtClean="0">
                <a:latin typeface="Times New Roman" pitchFamily="18" charset="0"/>
                <a:cs typeface="Times New Roman" pitchFamily="18" charset="0"/>
              </a:rPr>
              <a:t>原理图与控制逻辑</a:t>
            </a:r>
            <a:endParaRPr lang="en-US" altLang="zh-CN" sz="1800" dirty="0" smtClean="0">
              <a:latin typeface="Times New Roman" pitchFamily="18" charset="0"/>
              <a:cs typeface="Times New Roman" pitchFamily="18" charset="0"/>
            </a:endParaRPr>
          </a:p>
          <a:p>
            <a:pPr lvl="2">
              <a:lnSpc>
                <a:spcPct val="110000"/>
              </a:lnSpc>
            </a:pPr>
            <a:r>
              <a:rPr lang="zh-CN" altLang="en-US" sz="1800" dirty="0" smtClean="0">
                <a:latin typeface="Times New Roman" pitchFamily="18" charset="0"/>
                <a:cs typeface="Times New Roman" pitchFamily="18" charset="0"/>
              </a:rPr>
              <a:t>备件信息数据库</a:t>
            </a:r>
            <a:endParaRPr lang="en-US" altLang="zh-CN" sz="1800" dirty="0" smtClean="0">
              <a:latin typeface="Times New Roman" pitchFamily="18" charset="0"/>
              <a:cs typeface="Times New Roman" pitchFamily="18" charset="0"/>
            </a:endParaRPr>
          </a:p>
          <a:p>
            <a:endParaRPr lang="en-US" altLang="zh-CN" dirty="0" smtClean="0">
              <a:latin typeface="Times New Roman" pitchFamily="18" charset="0"/>
              <a:cs typeface="Times New Roman" pitchFamily="18" charset="0"/>
            </a:endParaRPr>
          </a:p>
        </p:txBody>
      </p:sp>
      <p:sp>
        <p:nvSpPr>
          <p:cNvPr id="4" name="标题 3"/>
          <p:cNvSpPr>
            <a:spLocks noGrp="1"/>
          </p:cNvSpPr>
          <p:nvPr>
            <p:ph type="title"/>
          </p:nvPr>
        </p:nvSpPr>
        <p:spPr>
          <a:solidFill>
            <a:schemeClr val="bg1"/>
          </a:solidFill>
        </p:spPr>
        <p:txBody>
          <a:bodyPr>
            <a:normAutofit/>
          </a:bodyPr>
          <a:lstStyle/>
          <a:p>
            <a:r>
              <a:rPr lang="zh-CN" altLang="en-US" sz="2800" dirty="0" smtClean="0"/>
              <a:t>安全</a:t>
            </a:r>
            <a:r>
              <a:rPr lang="zh-CN" altLang="en-US" sz="2800" dirty="0"/>
              <a:t>档案管理</a:t>
            </a:r>
            <a:r>
              <a:rPr lang="zh-CN" altLang="zh-CN" sz="2800" dirty="0"/>
              <a:t>模</a:t>
            </a:r>
            <a:r>
              <a:rPr lang="zh-CN" altLang="zh-CN" sz="2800" dirty="0" smtClean="0"/>
              <a:t>块</a:t>
            </a:r>
            <a:endParaRPr lang="zh-CN" altLang="en-US" sz="2800" dirty="0"/>
          </a:p>
        </p:txBody>
      </p:sp>
      <p:pic>
        <p:nvPicPr>
          <p:cNvPr id="3076" name="Picture 4"/>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xmlns="" val="0"/>
              </a:ext>
            </a:extLst>
          </a:blip>
          <a:srcRect/>
          <a:stretch>
            <a:fillRect/>
          </a:stretch>
        </p:blipFill>
        <p:spPr bwMode="auto">
          <a:xfrm>
            <a:off x="6084168" y="3933056"/>
            <a:ext cx="2764002" cy="19561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7" name="Picture 5" descr="image00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084168" y="1628800"/>
            <a:ext cx="2785975" cy="20882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0662586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内容占位符 1"/>
          <p:cNvSpPr>
            <a:spLocks noGrp="1"/>
          </p:cNvSpPr>
          <p:nvPr>
            <p:ph idx="1"/>
          </p:nvPr>
        </p:nvSpPr>
        <p:spPr>
          <a:xfrm>
            <a:off x="0" y="714356"/>
            <a:ext cx="9001156" cy="6572296"/>
          </a:xfrm>
        </p:spPr>
        <p:txBody>
          <a:bodyPr/>
          <a:lstStyle/>
          <a:p>
            <a:pPr>
              <a:lnSpc>
                <a:spcPct val="150000"/>
              </a:lnSpc>
            </a:pPr>
            <a:r>
              <a:rPr lang="zh-CN" altLang="en-US" sz="2400" dirty="0" smtClean="0"/>
              <a:t>港口生产</a:t>
            </a:r>
            <a:endParaRPr lang="en-US" altLang="zh-CN" sz="2400" dirty="0" smtClean="0"/>
          </a:p>
          <a:p>
            <a:pPr lvl="1">
              <a:lnSpc>
                <a:spcPct val="150000"/>
              </a:lnSpc>
            </a:pPr>
            <a:r>
              <a:rPr lang="zh-CN" altLang="en-US" sz="2000" dirty="0" smtClean="0"/>
              <a:t>截至</a:t>
            </a:r>
            <a:r>
              <a:rPr lang="en-US" altLang="zh-CN" sz="2000" dirty="0" smtClean="0"/>
              <a:t>2012</a:t>
            </a:r>
            <a:r>
              <a:rPr lang="zh-CN" altLang="en-US" sz="2000" dirty="0" smtClean="0"/>
              <a:t>年年底，全国港口完成货物吞吐量</a:t>
            </a:r>
            <a:r>
              <a:rPr lang="en-US" altLang="zh-CN" sz="2000" dirty="0" smtClean="0"/>
              <a:t>107.76</a:t>
            </a:r>
            <a:r>
              <a:rPr lang="zh-CN" altLang="en-US" sz="2000" dirty="0" smtClean="0"/>
              <a:t>亿吨（沿海港口完成</a:t>
            </a:r>
            <a:r>
              <a:rPr lang="en-US" altLang="zh-CN" sz="2000" dirty="0" smtClean="0"/>
              <a:t>68.80</a:t>
            </a:r>
            <a:r>
              <a:rPr lang="zh-CN" altLang="en-US" sz="2000" dirty="0" smtClean="0"/>
              <a:t>亿吨，内河港口完成</a:t>
            </a:r>
            <a:r>
              <a:rPr lang="en-US" altLang="zh-CN" sz="2000" dirty="0" smtClean="0"/>
              <a:t>38.96</a:t>
            </a:r>
            <a:r>
              <a:rPr lang="zh-CN" altLang="en-US" sz="2000" dirty="0" smtClean="0"/>
              <a:t>亿吨）；货物吞吐量超过亿吨的港口由</a:t>
            </a:r>
            <a:r>
              <a:rPr lang="en-US" altLang="zh-CN" sz="2000" dirty="0" smtClean="0"/>
              <a:t>2011</a:t>
            </a:r>
            <a:r>
              <a:rPr lang="zh-CN" altLang="en-US" sz="2000" dirty="0" smtClean="0"/>
              <a:t>年的</a:t>
            </a:r>
            <a:r>
              <a:rPr lang="en-US" altLang="zh-CN" sz="2000" dirty="0" smtClean="0"/>
              <a:t>26</a:t>
            </a:r>
            <a:r>
              <a:rPr lang="zh-CN" altLang="en-US" sz="2000" dirty="0" smtClean="0"/>
              <a:t>个增加到</a:t>
            </a:r>
            <a:r>
              <a:rPr lang="en-US" altLang="zh-CN" sz="2000" dirty="0" smtClean="0"/>
              <a:t>29</a:t>
            </a:r>
            <a:r>
              <a:rPr lang="zh-CN" altLang="en-US" sz="2000" dirty="0" smtClean="0"/>
              <a:t>个（沿海亿吨港口</a:t>
            </a:r>
            <a:r>
              <a:rPr lang="en-US" altLang="zh-CN" sz="2000" dirty="0" smtClean="0"/>
              <a:t>19</a:t>
            </a:r>
            <a:r>
              <a:rPr lang="zh-CN" altLang="en-US" sz="2000" dirty="0" smtClean="0"/>
              <a:t>个，内河亿吨港口</a:t>
            </a:r>
            <a:r>
              <a:rPr lang="en-US" altLang="zh-CN" sz="2000" dirty="0" smtClean="0"/>
              <a:t>10</a:t>
            </a:r>
            <a:r>
              <a:rPr lang="zh-CN" altLang="en-US" sz="2000" dirty="0" smtClean="0"/>
              <a:t>个）。</a:t>
            </a:r>
            <a:endParaRPr lang="en-US" altLang="zh-CN" sz="2000" dirty="0" smtClean="0"/>
          </a:p>
          <a:p>
            <a:pPr lvl="1">
              <a:lnSpc>
                <a:spcPct val="150000"/>
              </a:lnSpc>
            </a:pPr>
            <a:r>
              <a:rPr lang="zh-CN" altLang="en-US" sz="2000" dirty="0" smtClean="0"/>
              <a:t>全国港口完成集装箱吞吐量</a:t>
            </a:r>
            <a:r>
              <a:rPr lang="en-US" altLang="zh-CN" sz="2000" dirty="0" smtClean="0"/>
              <a:t>1.77</a:t>
            </a:r>
            <a:r>
              <a:rPr lang="zh-CN" altLang="en-US" sz="2000" dirty="0" smtClean="0"/>
              <a:t>亿</a:t>
            </a:r>
            <a:r>
              <a:rPr lang="en-US" altLang="zh-CN" sz="2000" dirty="0" smtClean="0"/>
              <a:t>TEU</a:t>
            </a:r>
            <a:r>
              <a:rPr lang="zh-CN" altLang="en-US" sz="2000" dirty="0" smtClean="0"/>
              <a:t>（沿海港口完成</a:t>
            </a:r>
            <a:r>
              <a:rPr lang="en-US" altLang="zh-CN" sz="2000" dirty="0" smtClean="0"/>
              <a:t>1.58</a:t>
            </a:r>
            <a:r>
              <a:rPr lang="zh-CN" altLang="en-US" sz="2000" dirty="0" smtClean="0"/>
              <a:t>亿</a:t>
            </a:r>
            <a:r>
              <a:rPr lang="en-US" altLang="zh-CN" sz="2000" dirty="0" smtClean="0"/>
              <a:t>TEU</a:t>
            </a:r>
            <a:r>
              <a:rPr lang="zh-CN" altLang="en-US" sz="2000" dirty="0" smtClean="0"/>
              <a:t>，内河港口完成</a:t>
            </a:r>
            <a:r>
              <a:rPr lang="en-US" altLang="zh-CN" sz="2000" dirty="0" smtClean="0"/>
              <a:t>1950</a:t>
            </a:r>
            <a:r>
              <a:rPr lang="zh-CN" altLang="en-US" sz="2000" dirty="0" smtClean="0"/>
              <a:t>万</a:t>
            </a:r>
            <a:r>
              <a:rPr lang="en-US" altLang="zh-CN" sz="2000" dirty="0" smtClean="0"/>
              <a:t>TEU</a:t>
            </a:r>
            <a:r>
              <a:rPr lang="zh-CN" altLang="en-US" sz="2000" dirty="0" smtClean="0"/>
              <a:t>）；集装箱吞吐量超过</a:t>
            </a:r>
            <a:r>
              <a:rPr lang="en-US" altLang="zh-CN" sz="2000" dirty="0" smtClean="0"/>
              <a:t>100</a:t>
            </a:r>
            <a:r>
              <a:rPr lang="zh-CN" altLang="en-US" sz="2000" dirty="0" smtClean="0"/>
              <a:t>万</a:t>
            </a:r>
            <a:r>
              <a:rPr lang="en-US" altLang="zh-CN" sz="2000" dirty="0" smtClean="0"/>
              <a:t>TEU</a:t>
            </a:r>
            <a:r>
              <a:rPr lang="zh-CN" altLang="en-US" sz="2000" dirty="0" smtClean="0"/>
              <a:t>的港口由</a:t>
            </a:r>
            <a:r>
              <a:rPr lang="en-US" altLang="zh-CN" sz="2000" dirty="0" smtClean="0"/>
              <a:t>2011</a:t>
            </a:r>
            <a:r>
              <a:rPr lang="zh-CN" altLang="en-US" sz="2000" dirty="0" smtClean="0"/>
              <a:t>年的</a:t>
            </a:r>
            <a:r>
              <a:rPr lang="en-US" altLang="zh-CN" sz="2000" dirty="0" smtClean="0"/>
              <a:t>19</a:t>
            </a:r>
            <a:r>
              <a:rPr lang="zh-CN" altLang="en-US" sz="2000" dirty="0" smtClean="0"/>
              <a:t>个增加到</a:t>
            </a:r>
            <a:r>
              <a:rPr lang="en-US" altLang="zh-CN" sz="2000" dirty="0" smtClean="0"/>
              <a:t>22</a:t>
            </a:r>
            <a:r>
              <a:rPr lang="zh-CN" altLang="en-US" sz="2000" dirty="0" smtClean="0"/>
              <a:t>个（沿海港口</a:t>
            </a:r>
            <a:r>
              <a:rPr lang="en-US" altLang="zh-CN" sz="2000" dirty="0" smtClean="0"/>
              <a:t>18</a:t>
            </a:r>
            <a:r>
              <a:rPr lang="zh-CN" altLang="en-US" sz="2000" dirty="0" smtClean="0"/>
              <a:t>个，内河港口</a:t>
            </a:r>
            <a:r>
              <a:rPr lang="en-US" altLang="zh-CN" sz="2000" dirty="0" smtClean="0"/>
              <a:t>4</a:t>
            </a:r>
            <a:r>
              <a:rPr lang="zh-CN" altLang="en-US" sz="2000" dirty="0" smtClean="0"/>
              <a:t>个）。</a:t>
            </a:r>
            <a:endParaRPr lang="en-US" altLang="zh-CN" sz="2000" dirty="0" smtClean="0"/>
          </a:p>
          <a:p>
            <a:pPr lvl="1">
              <a:lnSpc>
                <a:spcPct val="150000"/>
              </a:lnSpc>
            </a:pPr>
            <a:r>
              <a:rPr lang="zh-CN" altLang="en-US" sz="2000" dirty="0" smtClean="0"/>
              <a:t>全国规模以上港口完成货物吞吐量</a:t>
            </a:r>
            <a:r>
              <a:rPr lang="en-US" altLang="zh-CN" sz="2000" dirty="0" smtClean="0"/>
              <a:t>97.75</a:t>
            </a:r>
            <a:r>
              <a:rPr lang="zh-CN" altLang="en-US" sz="2000" dirty="0" smtClean="0"/>
              <a:t>亿吨，其中，完成煤炭及制品吞吐量</a:t>
            </a:r>
            <a:r>
              <a:rPr lang="en-US" altLang="zh-CN" sz="2000" dirty="0" smtClean="0"/>
              <a:t>19.96</a:t>
            </a:r>
            <a:r>
              <a:rPr lang="zh-CN" altLang="en-US" sz="2000" dirty="0" smtClean="0"/>
              <a:t>亿吨，石油、天然气及制品吞吐量</a:t>
            </a:r>
            <a:r>
              <a:rPr lang="en-US" altLang="zh-CN" sz="2000" dirty="0" smtClean="0"/>
              <a:t>7.38</a:t>
            </a:r>
            <a:r>
              <a:rPr lang="zh-CN" altLang="en-US" sz="2000" dirty="0" smtClean="0"/>
              <a:t>亿吨，金属矿石吞吐量</a:t>
            </a:r>
            <a:r>
              <a:rPr lang="en-US" altLang="zh-CN" sz="2000" dirty="0" smtClean="0"/>
              <a:t>15.00</a:t>
            </a:r>
            <a:r>
              <a:rPr lang="zh-CN" altLang="en-US" sz="2000" dirty="0" smtClean="0"/>
              <a:t>亿吨。</a:t>
            </a:r>
            <a:endParaRPr lang="en-US" altLang="zh-CN" sz="2000" dirty="0" smtClean="0"/>
          </a:p>
          <a:p>
            <a:pPr lvl="1">
              <a:lnSpc>
                <a:spcPct val="150000"/>
              </a:lnSpc>
              <a:buNone/>
            </a:pPr>
            <a:endParaRPr lang="en-US" altLang="zh-CN" dirty="0"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安全档案管理模块</a:t>
            </a:r>
            <a:endParaRPr lang="en-US" altLang="zh-CN" dirty="0"/>
          </a:p>
        </p:txBody>
      </p:sp>
      <p:sp>
        <p:nvSpPr>
          <p:cNvPr id="4" name="标题 3"/>
          <p:cNvSpPr>
            <a:spLocks noGrp="1"/>
          </p:cNvSpPr>
          <p:nvPr>
            <p:ph type="title"/>
          </p:nvPr>
        </p:nvSpPr>
        <p:spPr/>
        <p:txBody>
          <a:bodyPr>
            <a:normAutofit/>
          </a:bodyPr>
          <a:lstStyle/>
          <a:p>
            <a:r>
              <a:rPr lang="zh-CN" altLang="en-US" sz="2800" dirty="0"/>
              <a:t>安全档案管理</a:t>
            </a:r>
            <a:r>
              <a:rPr lang="zh-CN" altLang="zh-CN" sz="2800" dirty="0"/>
              <a:t>模块</a:t>
            </a:r>
            <a:endParaRPr lang="zh-CN" altLang="en-US" sz="2800" dirty="0"/>
          </a:p>
        </p:txBody>
      </p:sp>
      <p:pic>
        <p:nvPicPr>
          <p:cNvPr id="24579"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23528" y="1142133"/>
            <a:ext cx="8541695" cy="48245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8559535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81328"/>
            <a:ext cx="8003232" cy="4525963"/>
          </a:xfrm>
        </p:spPr>
        <p:txBody>
          <a:bodyPr>
            <a:normAutofit lnSpcReduction="10000"/>
          </a:bodyPr>
          <a:lstStyle/>
          <a:p>
            <a:pPr>
              <a:lnSpc>
                <a:spcPct val="150000"/>
              </a:lnSpc>
            </a:pPr>
            <a:r>
              <a:rPr lang="zh-CN" altLang="en-US" sz="2800" dirty="0" smtClean="0"/>
              <a:t>目标：</a:t>
            </a:r>
            <a:endParaRPr lang="en-US" altLang="zh-CN" sz="2800" dirty="0" smtClean="0"/>
          </a:p>
          <a:p>
            <a:pPr lvl="1">
              <a:lnSpc>
                <a:spcPct val="150000"/>
              </a:lnSpc>
            </a:pPr>
            <a:r>
              <a:rPr lang="zh-CN" altLang="zh-CN" sz="2400" dirty="0" smtClean="0"/>
              <a:t>通</a:t>
            </a:r>
            <a:r>
              <a:rPr lang="zh-CN" altLang="zh-CN" sz="2400" dirty="0"/>
              <a:t>过信息技术</a:t>
            </a:r>
            <a:r>
              <a:rPr lang="zh-CN" altLang="zh-CN" sz="2400" dirty="0" smtClean="0"/>
              <a:t>手段，</a:t>
            </a:r>
            <a:r>
              <a:rPr lang="zh-CN" altLang="zh-CN" sz="2400" dirty="0"/>
              <a:t>提高企业日常设备点检保养的管理的信息化、智能化</a:t>
            </a:r>
            <a:r>
              <a:rPr lang="zh-CN" altLang="zh-CN" sz="2400" dirty="0" smtClean="0"/>
              <a:t>水平</a:t>
            </a:r>
            <a:endParaRPr lang="en-US" altLang="zh-CN" sz="2400" dirty="0" smtClean="0"/>
          </a:p>
          <a:p>
            <a:pPr lvl="1">
              <a:lnSpc>
                <a:spcPct val="150000"/>
              </a:lnSpc>
            </a:pPr>
            <a:endParaRPr lang="en-US" altLang="zh-CN" sz="2800" dirty="0"/>
          </a:p>
          <a:p>
            <a:pPr>
              <a:lnSpc>
                <a:spcPct val="150000"/>
              </a:lnSpc>
            </a:pPr>
            <a:r>
              <a:rPr lang="zh-CN" altLang="en-US" sz="2800" dirty="0" smtClean="0"/>
              <a:t>实现功能：</a:t>
            </a:r>
            <a:endParaRPr lang="en-US" altLang="zh-CN" sz="2800" dirty="0" smtClean="0"/>
          </a:p>
          <a:p>
            <a:pPr lvl="1">
              <a:lnSpc>
                <a:spcPct val="150000"/>
              </a:lnSpc>
            </a:pPr>
            <a:r>
              <a:rPr lang="zh-CN" altLang="zh-CN" sz="2000" dirty="0"/>
              <a:t>通过</a:t>
            </a:r>
            <a:r>
              <a:rPr lang="en-US" altLang="zh-CN" sz="2000" dirty="0"/>
              <a:t>RFID</a:t>
            </a:r>
            <a:r>
              <a:rPr lang="zh-CN" altLang="zh-CN" sz="2000" dirty="0"/>
              <a:t>智能标签定人员、定</a:t>
            </a:r>
            <a:r>
              <a:rPr lang="zh-CN" altLang="zh-CN" sz="2000" dirty="0" smtClean="0"/>
              <a:t>设备</a:t>
            </a:r>
            <a:r>
              <a:rPr lang="zh-CN" altLang="en-US" sz="2000" dirty="0" smtClean="0"/>
              <a:t>、定流程</a:t>
            </a:r>
            <a:r>
              <a:rPr lang="zh-CN" altLang="zh-CN" sz="2000" dirty="0" smtClean="0"/>
              <a:t>；</a:t>
            </a:r>
            <a:endParaRPr lang="zh-CN" altLang="zh-CN" sz="2000" dirty="0"/>
          </a:p>
          <a:p>
            <a:pPr lvl="1">
              <a:lnSpc>
                <a:spcPct val="150000"/>
              </a:lnSpc>
            </a:pPr>
            <a:r>
              <a:rPr lang="zh-CN" altLang="zh-CN" sz="2000" dirty="0"/>
              <a:t>移动智能点检仪无纸</a:t>
            </a:r>
            <a:r>
              <a:rPr lang="zh-CN" altLang="zh-CN" sz="2000" dirty="0" smtClean="0"/>
              <a:t>化</a:t>
            </a:r>
            <a:r>
              <a:rPr lang="zh-CN" altLang="en-US" sz="2000" dirty="0" smtClean="0"/>
              <a:t>智能</a:t>
            </a:r>
            <a:r>
              <a:rPr lang="zh-CN" altLang="zh-CN" sz="2000" dirty="0" smtClean="0"/>
              <a:t>点</a:t>
            </a:r>
            <a:r>
              <a:rPr lang="zh-CN" altLang="zh-CN" sz="2000" dirty="0"/>
              <a:t>检；</a:t>
            </a:r>
          </a:p>
          <a:p>
            <a:pPr lvl="1">
              <a:lnSpc>
                <a:spcPct val="150000"/>
              </a:lnSpc>
            </a:pPr>
            <a:r>
              <a:rPr lang="zh-CN" altLang="zh-CN" sz="2000" dirty="0"/>
              <a:t>点检平台统计分析报告</a:t>
            </a:r>
            <a:r>
              <a:rPr lang="zh-CN" altLang="zh-CN" sz="2000" dirty="0" smtClean="0"/>
              <a:t>；</a:t>
            </a:r>
            <a:endParaRPr lang="en-US" altLang="zh-CN" sz="2000" dirty="0" smtClean="0"/>
          </a:p>
          <a:p>
            <a:endParaRPr lang="en-US" altLang="zh-CN" sz="2000" dirty="0" smtClean="0"/>
          </a:p>
        </p:txBody>
      </p:sp>
      <p:sp>
        <p:nvSpPr>
          <p:cNvPr id="4" name="标题 3"/>
          <p:cNvSpPr>
            <a:spLocks noGrp="1"/>
          </p:cNvSpPr>
          <p:nvPr>
            <p:ph type="title"/>
          </p:nvPr>
        </p:nvSpPr>
        <p:spPr/>
        <p:txBody>
          <a:bodyPr>
            <a:normAutofit/>
          </a:bodyPr>
          <a:lstStyle/>
          <a:p>
            <a:r>
              <a:rPr lang="zh-CN" altLang="en-US" sz="2800" dirty="0" smtClean="0"/>
              <a:t>智能</a:t>
            </a:r>
            <a:r>
              <a:rPr lang="zh-CN" altLang="en-US" sz="2800" dirty="0"/>
              <a:t>点检模</a:t>
            </a:r>
            <a:r>
              <a:rPr lang="zh-CN" altLang="en-US" sz="2800" dirty="0" smtClean="0"/>
              <a:t>块</a:t>
            </a:r>
            <a:endParaRPr lang="zh-CN" altLang="en-US" sz="2800" dirty="0"/>
          </a:p>
        </p:txBody>
      </p:sp>
    </p:spTree>
    <p:extLst>
      <p:ext uri="{BB962C8B-B14F-4D97-AF65-F5344CB8AC3E}">
        <p14:creationId xmlns:p14="http://schemas.microsoft.com/office/powerpoint/2010/main" xmlns="" val="100390348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1445639"/>
            <a:ext cx="5550302" cy="5044016"/>
          </a:xfrm>
        </p:spPr>
        <p:txBody>
          <a:bodyPr>
            <a:normAutofit/>
          </a:bodyPr>
          <a:lstStyle/>
          <a:p>
            <a:pPr>
              <a:lnSpc>
                <a:spcPct val="110000"/>
              </a:lnSpc>
            </a:pPr>
            <a:r>
              <a:rPr lang="zh-CN" altLang="en-US" dirty="0"/>
              <a:t>技</a:t>
            </a:r>
            <a:r>
              <a:rPr lang="zh-CN" altLang="en-US" dirty="0" smtClean="0"/>
              <a:t>术手段</a:t>
            </a:r>
            <a:endParaRPr lang="en-US" altLang="zh-CN" dirty="0" smtClean="0"/>
          </a:p>
          <a:p>
            <a:pPr lvl="1">
              <a:lnSpc>
                <a:spcPct val="110000"/>
              </a:lnSpc>
            </a:pPr>
            <a:r>
              <a:rPr lang="zh-CN" altLang="en-US" dirty="0" smtClean="0"/>
              <a:t>点检设备</a:t>
            </a:r>
            <a:endParaRPr lang="en-US" altLang="zh-CN" dirty="0" smtClean="0"/>
          </a:p>
          <a:p>
            <a:pPr lvl="2">
              <a:lnSpc>
                <a:spcPct val="110000"/>
              </a:lnSpc>
            </a:pPr>
            <a:r>
              <a:rPr lang="zh-CN" altLang="en-US" dirty="0" smtClean="0"/>
              <a:t>智</a:t>
            </a:r>
            <a:r>
              <a:rPr lang="zh-CN" altLang="en-US" dirty="0"/>
              <a:t>能标签 </a:t>
            </a:r>
            <a:endParaRPr lang="en-US" altLang="zh-CN" dirty="0" smtClean="0"/>
          </a:p>
          <a:p>
            <a:pPr lvl="2">
              <a:lnSpc>
                <a:spcPct val="110000"/>
              </a:lnSpc>
            </a:pPr>
            <a:r>
              <a:rPr lang="zh-CN" altLang="en-US" dirty="0" smtClean="0"/>
              <a:t>智</a:t>
            </a:r>
            <a:r>
              <a:rPr lang="zh-CN" altLang="en-US" dirty="0"/>
              <a:t>能点检</a:t>
            </a:r>
            <a:r>
              <a:rPr lang="zh-CN" altLang="en-US" dirty="0" smtClean="0"/>
              <a:t>仪</a:t>
            </a:r>
            <a:endParaRPr lang="en-US" altLang="zh-CN" dirty="0" smtClean="0"/>
          </a:p>
          <a:p>
            <a:pPr lvl="1">
              <a:lnSpc>
                <a:spcPct val="110000"/>
              </a:lnSpc>
            </a:pPr>
            <a:r>
              <a:rPr lang="zh-CN" altLang="en-US" dirty="0" smtClean="0"/>
              <a:t>传感与通讯技术</a:t>
            </a:r>
            <a:endParaRPr lang="en-US" altLang="zh-CN" dirty="0" smtClean="0"/>
          </a:p>
          <a:p>
            <a:pPr lvl="2">
              <a:lnSpc>
                <a:spcPct val="110000"/>
              </a:lnSpc>
            </a:pPr>
            <a:r>
              <a:rPr lang="en-US" altLang="zh-CN" dirty="0" smtClean="0"/>
              <a:t>RFID</a:t>
            </a:r>
          </a:p>
          <a:p>
            <a:pPr lvl="2">
              <a:lnSpc>
                <a:spcPct val="110000"/>
              </a:lnSpc>
            </a:pPr>
            <a:r>
              <a:rPr lang="en-US" altLang="zh-CN" dirty="0" smtClean="0"/>
              <a:t>GPRS</a:t>
            </a:r>
            <a:endParaRPr lang="en-US" altLang="zh-CN" dirty="0"/>
          </a:p>
          <a:p>
            <a:pPr>
              <a:lnSpc>
                <a:spcPct val="110000"/>
              </a:lnSpc>
            </a:pPr>
            <a:r>
              <a:rPr lang="zh-CN" altLang="en-US" dirty="0"/>
              <a:t>功</a:t>
            </a:r>
            <a:r>
              <a:rPr lang="zh-CN" altLang="en-US" dirty="0" smtClean="0"/>
              <a:t>能特色</a:t>
            </a:r>
            <a:endParaRPr lang="en-US" altLang="zh-CN" dirty="0" smtClean="0"/>
          </a:p>
          <a:p>
            <a:pPr lvl="1">
              <a:lnSpc>
                <a:spcPct val="110000"/>
              </a:lnSpc>
            </a:pPr>
            <a:r>
              <a:rPr lang="zh-CN" altLang="en-US" dirty="0" smtClean="0"/>
              <a:t>实</a:t>
            </a:r>
            <a:r>
              <a:rPr lang="zh-CN" altLang="en-US" dirty="0"/>
              <a:t>现“六化”</a:t>
            </a:r>
            <a:endParaRPr lang="en-US" altLang="zh-CN" dirty="0"/>
          </a:p>
          <a:p>
            <a:pPr lvl="2">
              <a:lnSpc>
                <a:spcPct val="110000"/>
              </a:lnSpc>
            </a:pPr>
            <a:r>
              <a:rPr lang="zh-CN" altLang="zh-CN" dirty="0"/>
              <a:t>点检规范</a:t>
            </a:r>
            <a:r>
              <a:rPr lang="zh-CN" altLang="zh-CN" dirty="0" smtClean="0"/>
              <a:t>化</a:t>
            </a:r>
            <a:r>
              <a:rPr lang="zh-CN" altLang="en-US" dirty="0" smtClean="0"/>
              <a:t>，</a:t>
            </a:r>
            <a:r>
              <a:rPr lang="zh-CN" altLang="zh-CN" dirty="0" smtClean="0"/>
              <a:t>操</a:t>
            </a:r>
            <a:r>
              <a:rPr lang="zh-CN" altLang="zh-CN" dirty="0"/>
              <a:t>作便捷</a:t>
            </a:r>
            <a:r>
              <a:rPr lang="zh-CN" altLang="zh-CN" dirty="0" smtClean="0"/>
              <a:t>化</a:t>
            </a:r>
            <a:r>
              <a:rPr lang="zh-CN" altLang="en-US" dirty="0" smtClean="0"/>
              <a:t>，</a:t>
            </a:r>
            <a:r>
              <a:rPr lang="zh-CN" altLang="zh-CN" dirty="0" smtClean="0"/>
              <a:t>数</a:t>
            </a:r>
            <a:r>
              <a:rPr lang="zh-CN" altLang="zh-CN" dirty="0"/>
              <a:t>据有效</a:t>
            </a:r>
            <a:r>
              <a:rPr lang="zh-CN" altLang="zh-CN" dirty="0" smtClean="0"/>
              <a:t>化</a:t>
            </a:r>
            <a:r>
              <a:rPr lang="zh-CN" altLang="en-US" dirty="0" smtClean="0"/>
              <a:t>，</a:t>
            </a:r>
            <a:r>
              <a:rPr lang="zh-CN" altLang="zh-CN" dirty="0" smtClean="0"/>
              <a:t>记</a:t>
            </a:r>
            <a:r>
              <a:rPr lang="zh-CN" altLang="zh-CN" dirty="0"/>
              <a:t>录无纸</a:t>
            </a:r>
            <a:r>
              <a:rPr lang="zh-CN" altLang="zh-CN" dirty="0" smtClean="0"/>
              <a:t>化</a:t>
            </a:r>
            <a:r>
              <a:rPr lang="zh-CN" altLang="en-US" dirty="0" smtClean="0"/>
              <a:t>，</a:t>
            </a:r>
            <a:r>
              <a:rPr lang="zh-CN" altLang="zh-CN" dirty="0" smtClean="0"/>
              <a:t>监</a:t>
            </a:r>
            <a:r>
              <a:rPr lang="zh-CN" altLang="zh-CN" dirty="0"/>
              <a:t>察科学</a:t>
            </a:r>
            <a:r>
              <a:rPr lang="zh-CN" altLang="zh-CN" dirty="0" smtClean="0"/>
              <a:t>化</a:t>
            </a:r>
            <a:r>
              <a:rPr lang="zh-CN" altLang="en-US" dirty="0" smtClean="0"/>
              <a:t>，</a:t>
            </a:r>
            <a:r>
              <a:rPr lang="zh-CN" altLang="zh-CN" dirty="0" smtClean="0"/>
              <a:t>信</a:t>
            </a:r>
            <a:r>
              <a:rPr lang="zh-CN" altLang="zh-CN" dirty="0"/>
              <a:t>息共享化</a:t>
            </a:r>
            <a:endParaRPr lang="en-US" altLang="zh-CN" dirty="0"/>
          </a:p>
          <a:p>
            <a:endParaRPr lang="zh-CN" altLang="en-US" dirty="0"/>
          </a:p>
        </p:txBody>
      </p:sp>
      <p:sp>
        <p:nvSpPr>
          <p:cNvPr id="3" name="标题 2"/>
          <p:cNvSpPr>
            <a:spLocks noGrp="1"/>
          </p:cNvSpPr>
          <p:nvPr>
            <p:ph type="title"/>
          </p:nvPr>
        </p:nvSpPr>
        <p:spPr/>
        <p:txBody>
          <a:bodyPr>
            <a:normAutofit/>
          </a:bodyPr>
          <a:lstStyle/>
          <a:p>
            <a:r>
              <a:rPr lang="zh-CN" altLang="en-US" sz="2800" dirty="0"/>
              <a:t>智</a:t>
            </a:r>
            <a:r>
              <a:rPr lang="zh-CN" altLang="en-US" sz="2800" dirty="0" smtClean="0"/>
              <a:t>能点检模块</a:t>
            </a:r>
            <a:endParaRPr lang="zh-CN" altLang="en-US" sz="2800" dirty="0"/>
          </a:p>
        </p:txBody>
      </p:sp>
      <p:pic>
        <p:nvPicPr>
          <p:cNvPr id="4" name="Picture 3"/>
          <p:cNvPicPr>
            <a:picLocks noChangeAspect="1" noChangeArrowheads="1"/>
          </p:cNvPicPr>
          <p:nvPr/>
        </p:nvPicPr>
        <p:blipFill>
          <a:blip r:embed="rId2">
            <a:extLst>
              <a:ext uri="{BEBA8EAE-BF5A-486C-A8C5-ECC9F3942E4B}">
                <a14:imgProps xmlns:a14="http://schemas.microsoft.com/office/drawing/2010/main" xmlns="">
                  <a14:imgLayer r:embed="rId3">
                    <a14:imgEffect>
                      <a14:sharpenSoften amount="50000"/>
                    </a14:imgEffect>
                    <a14:imgEffect>
                      <a14:brightnessContrast bright="20000" contrast="-40000"/>
                    </a14:imgEffect>
                  </a14:imgLayer>
                </a14:imgProps>
              </a:ext>
              <a:ext uri="{28A0092B-C50C-407E-A947-70E740481C1C}">
                <a14:useLocalDpi xmlns:a14="http://schemas.microsoft.com/office/drawing/2010/main" xmlns="" val="0"/>
              </a:ext>
            </a:extLst>
          </a:blip>
          <a:srcRect/>
          <a:stretch>
            <a:fillRect/>
          </a:stretch>
        </p:blipFill>
        <p:spPr bwMode="auto">
          <a:xfrm>
            <a:off x="6260232" y="1456968"/>
            <a:ext cx="1430425" cy="11799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l="22731" t="5150" r="35281" b="12206"/>
          <a:stretch>
            <a:fillRect/>
          </a:stretch>
        </p:blipFill>
        <p:spPr bwMode="auto">
          <a:xfrm>
            <a:off x="6362884" y="3717032"/>
            <a:ext cx="1225123" cy="19207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7751971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sz="2800" dirty="0"/>
              <a:t>智能点检模块</a:t>
            </a:r>
          </a:p>
        </p:txBody>
      </p:sp>
      <p:pic>
        <p:nvPicPr>
          <p:cNvPr id="5" name="图片 4"/>
          <p:cNvPicPr/>
          <p:nvPr/>
        </p:nvPicPr>
        <p:blipFill>
          <a:blip r:embed="rId2">
            <a:extLst>
              <a:ext uri="{BEBA8EAE-BF5A-486C-A8C5-ECC9F3942E4B}">
                <a14:imgProps xmlns:a14="http://schemas.microsoft.com/office/drawing/2010/main" xmlns="">
                  <a14:imgLayer r:embed="rId3">
                    <a14:imgEffect>
                      <a14:sharpenSoften amount="25000"/>
                    </a14:imgEffect>
                    <a14:imgEffect>
                      <a14:saturation sat="400000"/>
                    </a14:imgEffect>
                  </a14:imgLayer>
                </a14:imgProps>
              </a:ext>
            </a:extLst>
          </a:blip>
          <a:stretch>
            <a:fillRect/>
          </a:stretch>
        </p:blipFill>
        <p:spPr>
          <a:xfrm>
            <a:off x="341856" y="1340768"/>
            <a:ext cx="8496944" cy="4536504"/>
          </a:xfrm>
          <a:prstGeom prst="rect">
            <a:avLst/>
          </a:prstGeom>
        </p:spPr>
      </p:pic>
    </p:spTree>
    <p:extLst>
      <p:ext uri="{BB962C8B-B14F-4D97-AF65-F5344CB8AC3E}">
        <p14:creationId xmlns:p14="http://schemas.microsoft.com/office/powerpoint/2010/main" xmlns="" val="313265320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1337122"/>
            <a:ext cx="8229600" cy="5260230"/>
          </a:xfrm>
        </p:spPr>
        <p:txBody>
          <a:bodyPr>
            <a:normAutofit lnSpcReduction="10000"/>
          </a:bodyPr>
          <a:lstStyle/>
          <a:p>
            <a:pPr>
              <a:lnSpc>
                <a:spcPct val="150000"/>
              </a:lnSpc>
            </a:pPr>
            <a:r>
              <a:rPr lang="zh-CN" altLang="zh-CN" dirty="0"/>
              <a:t>目</a:t>
            </a:r>
            <a:r>
              <a:rPr lang="zh-CN" altLang="zh-CN" dirty="0" smtClean="0"/>
              <a:t>标</a:t>
            </a:r>
            <a:endParaRPr lang="en-US" altLang="zh-CN" dirty="0" smtClean="0"/>
          </a:p>
          <a:p>
            <a:pPr lvl="1">
              <a:lnSpc>
                <a:spcPct val="150000"/>
              </a:lnSpc>
            </a:pPr>
            <a:r>
              <a:rPr lang="zh-CN" altLang="zh-CN" dirty="0" smtClean="0"/>
              <a:t>基</a:t>
            </a:r>
            <a:r>
              <a:rPr lang="zh-CN" altLang="zh-CN" dirty="0"/>
              <a:t>于损伤失效的科学理论，</a:t>
            </a:r>
            <a:r>
              <a:rPr lang="zh-CN" altLang="zh-CN" dirty="0" smtClean="0"/>
              <a:t>对</a:t>
            </a:r>
            <a:r>
              <a:rPr lang="zh-CN" altLang="en-US" dirty="0" smtClean="0"/>
              <a:t>各</a:t>
            </a:r>
            <a:r>
              <a:rPr lang="zh-CN" altLang="zh-CN" dirty="0" smtClean="0"/>
              <a:t>机</a:t>
            </a:r>
            <a:r>
              <a:rPr lang="zh-CN" altLang="zh-CN" dirty="0"/>
              <a:t>构设备关键部位、关键点进行实时监测并进行</a:t>
            </a:r>
            <a:r>
              <a:rPr lang="zh-CN" altLang="zh-CN" dirty="0" smtClean="0"/>
              <a:t>预警</a:t>
            </a:r>
            <a:endParaRPr lang="en-US" altLang="zh-CN" dirty="0"/>
          </a:p>
          <a:p>
            <a:pPr>
              <a:lnSpc>
                <a:spcPct val="150000"/>
              </a:lnSpc>
            </a:pPr>
            <a:r>
              <a:rPr lang="zh-CN" altLang="en-US" dirty="0" smtClean="0"/>
              <a:t>实现</a:t>
            </a:r>
            <a:r>
              <a:rPr lang="zh-CN" altLang="zh-CN" dirty="0" smtClean="0"/>
              <a:t>功能</a:t>
            </a:r>
            <a:endParaRPr lang="zh-CN" altLang="zh-CN" dirty="0"/>
          </a:p>
          <a:p>
            <a:pPr lvl="1">
              <a:lnSpc>
                <a:spcPct val="150000"/>
              </a:lnSpc>
            </a:pPr>
            <a:r>
              <a:rPr lang="zh-CN" altLang="en-US" dirty="0" smtClean="0"/>
              <a:t>各机构</a:t>
            </a:r>
            <a:r>
              <a:rPr lang="zh-CN" altLang="zh-CN" dirty="0" smtClean="0"/>
              <a:t>减</a:t>
            </a:r>
            <a:r>
              <a:rPr lang="zh-CN" altLang="zh-CN" dirty="0"/>
              <a:t>速机振动监测、温度监</a:t>
            </a:r>
            <a:r>
              <a:rPr lang="zh-CN" altLang="zh-CN" dirty="0" smtClean="0"/>
              <a:t>测</a:t>
            </a:r>
            <a:endParaRPr lang="zh-CN" altLang="zh-CN" dirty="0"/>
          </a:p>
          <a:p>
            <a:pPr lvl="1">
              <a:lnSpc>
                <a:spcPct val="150000"/>
              </a:lnSpc>
            </a:pPr>
            <a:r>
              <a:rPr lang="zh-CN" altLang="en-US" dirty="0"/>
              <a:t>各机构</a:t>
            </a:r>
            <a:r>
              <a:rPr lang="zh-CN" altLang="zh-CN" dirty="0" smtClean="0"/>
              <a:t>制</a:t>
            </a:r>
            <a:r>
              <a:rPr lang="zh-CN" altLang="zh-CN" dirty="0"/>
              <a:t>动器位移监</a:t>
            </a:r>
            <a:r>
              <a:rPr lang="zh-CN" altLang="zh-CN" dirty="0" smtClean="0"/>
              <a:t>测</a:t>
            </a:r>
            <a:endParaRPr lang="zh-CN" altLang="zh-CN" dirty="0"/>
          </a:p>
          <a:p>
            <a:pPr lvl="1">
              <a:lnSpc>
                <a:spcPct val="150000"/>
              </a:lnSpc>
            </a:pPr>
            <a:r>
              <a:rPr lang="zh-CN" altLang="en-US" dirty="0"/>
              <a:t>各机</a:t>
            </a:r>
            <a:r>
              <a:rPr lang="zh-CN" altLang="en-US" dirty="0" smtClean="0"/>
              <a:t>构驱动电机</a:t>
            </a:r>
            <a:r>
              <a:rPr lang="zh-CN" altLang="zh-CN" dirty="0" smtClean="0"/>
              <a:t>连</a:t>
            </a:r>
            <a:r>
              <a:rPr lang="zh-CN" altLang="zh-CN" dirty="0"/>
              <a:t>接轴</a:t>
            </a:r>
            <a:r>
              <a:rPr lang="en-US" altLang="zh-CN" dirty="0"/>
              <a:t>XYZ</a:t>
            </a:r>
            <a:r>
              <a:rPr lang="zh-CN" altLang="zh-CN" dirty="0"/>
              <a:t>方向振动监</a:t>
            </a:r>
            <a:r>
              <a:rPr lang="zh-CN" altLang="zh-CN" dirty="0" smtClean="0"/>
              <a:t>测</a:t>
            </a:r>
            <a:endParaRPr lang="zh-CN" altLang="zh-CN" dirty="0"/>
          </a:p>
          <a:p>
            <a:pPr lvl="1">
              <a:lnSpc>
                <a:spcPct val="150000"/>
              </a:lnSpc>
            </a:pPr>
            <a:r>
              <a:rPr lang="zh-CN" altLang="zh-CN" dirty="0"/>
              <a:t>钢丝绳磨损监</a:t>
            </a:r>
            <a:r>
              <a:rPr lang="zh-CN" altLang="zh-CN" dirty="0" smtClean="0"/>
              <a:t>测</a:t>
            </a:r>
            <a:endParaRPr lang="zh-CN" altLang="zh-CN" dirty="0"/>
          </a:p>
          <a:p>
            <a:pPr lvl="1">
              <a:lnSpc>
                <a:spcPct val="150000"/>
              </a:lnSpc>
            </a:pPr>
            <a:r>
              <a:rPr lang="zh-CN" altLang="en-US" dirty="0" smtClean="0"/>
              <a:t>变幅</a:t>
            </a:r>
            <a:r>
              <a:rPr lang="zh-CN" altLang="zh-CN" dirty="0" smtClean="0"/>
              <a:t>齿</a:t>
            </a:r>
            <a:r>
              <a:rPr lang="zh-CN" altLang="zh-CN" dirty="0"/>
              <a:t>条轴承应力</a:t>
            </a:r>
            <a:r>
              <a:rPr lang="zh-CN" altLang="zh-CN" dirty="0" smtClean="0"/>
              <a:t>监测</a:t>
            </a:r>
            <a:r>
              <a:rPr lang="zh-CN" altLang="en-US" dirty="0" smtClean="0"/>
              <a:t>等</a:t>
            </a:r>
            <a:endParaRPr lang="en-US" altLang="zh-CN" dirty="0" smtClean="0"/>
          </a:p>
          <a:p>
            <a:pPr lvl="1"/>
            <a:endParaRPr lang="zh-CN" altLang="en-US" dirty="0" smtClean="0"/>
          </a:p>
          <a:p>
            <a:pPr lvl="0"/>
            <a:endParaRPr lang="en-US" altLang="zh-CN" dirty="0"/>
          </a:p>
        </p:txBody>
      </p:sp>
      <p:sp>
        <p:nvSpPr>
          <p:cNvPr id="4" name="标题 3"/>
          <p:cNvSpPr>
            <a:spLocks noGrp="1"/>
          </p:cNvSpPr>
          <p:nvPr>
            <p:ph type="title"/>
          </p:nvPr>
        </p:nvSpPr>
        <p:spPr/>
        <p:txBody>
          <a:bodyPr>
            <a:normAutofit/>
          </a:bodyPr>
          <a:lstStyle/>
          <a:p>
            <a:r>
              <a:rPr lang="zh-CN" altLang="en-US" sz="2800" dirty="0" smtClean="0"/>
              <a:t>机构</a:t>
            </a:r>
            <a:r>
              <a:rPr lang="zh-CN" altLang="en-US" sz="2800" dirty="0"/>
              <a:t>健康监测模</a:t>
            </a:r>
            <a:r>
              <a:rPr lang="zh-CN" altLang="en-US" sz="2800" dirty="0" smtClean="0"/>
              <a:t>块</a:t>
            </a:r>
            <a:endParaRPr lang="zh-CN" altLang="en-US" sz="2800" dirty="0"/>
          </a:p>
        </p:txBody>
      </p:sp>
    </p:spTree>
    <p:extLst>
      <p:ext uri="{BB962C8B-B14F-4D97-AF65-F5344CB8AC3E}">
        <p14:creationId xmlns:p14="http://schemas.microsoft.com/office/powerpoint/2010/main" xmlns="" val="93269488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dirty="0"/>
              <a:t>技</a:t>
            </a:r>
            <a:r>
              <a:rPr lang="zh-CN" altLang="en-US" dirty="0" smtClean="0"/>
              <a:t>术手段</a:t>
            </a:r>
            <a:endParaRPr lang="en-US" altLang="zh-CN" dirty="0" smtClean="0"/>
          </a:p>
          <a:p>
            <a:pPr lvl="1"/>
            <a:r>
              <a:rPr lang="zh-CN" altLang="en-US" dirty="0" smtClean="0"/>
              <a:t>传感设备</a:t>
            </a:r>
            <a:endParaRPr lang="en-US" altLang="zh-CN" dirty="0" smtClean="0"/>
          </a:p>
          <a:p>
            <a:pPr lvl="2"/>
            <a:r>
              <a:rPr lang="zh-CN" altLang="en-US" dirty="0" smtClean="0"/>
              <a:t>振动</a:t>
            </a:r>
            <a:r>
              <a:rPr lang="zh-CN" altLang="en-US" dirty="0"/>
              <a:t>传感器</a:t>
            </a:r>
            <a:r>
              <a:rPr lang="zh-CN" altLang="en-US" dirty="0" smtClean="0"/>
              <a:t>、</a:t>
            </a:r>
            <a:r>
              <a:rPr lang="zh-CN" altLang="en-US" dirty="0"/>
              <a:t>温</a:t>
            </a:r>
            <a:r>
              <a:rPr lang="zh-CN" altLang="en-US" dirty="0" smtClean="0"/>
              <a:t>度</a:t>
            </a:r>
            <a:r>
              <a:rPr lang="zh-CN" altLang="en-US" dirty="0"/>
              <a:t>传感器</a:t>
            </a:r>
            <a:r>
              <a:rPr lang="zh-CN" altLang="en-US" dirty="0" smtClean="0"/>
              <a:t>、</a:t>
            </a:r>
            <a:r>
              <a:rPr lang="zh-CN" altLang="en-US" dirty="0"/>
              <a:t>声发</a:t>
            </a:r>
            <a:r>
              <a:rPr lang="zh-CN" altLang="en-US" dirty="0" smtClean="0"/>
              <a:t>射</a:t>
            </a:r>
            <a:r>
              <a:rPr lang="zh-CN" altLang="en-US" dirty="0"/>
              <a:t>传感器</a:t>
            </a:r>
            <a:r>
              <a:rPr lang="zh-CN" altLang="en-US" dirty="0" smtClean="0"/>
              <a:t>、</a:t>
            </a:r>
            <a:r>
              <a:rPr lang="zh-CN" altLang="en-US" dirty="0"/>
              <a:t>光纤光</a:t>
            </a:r>
            <a:r>
              <a:rPr lang="zh-CN" altLang="en-US" dirty="0" smtClean="0"/>
              <a:t>栅</a:t>
            </a:r>
            <a:r>
              <a:rPr lang="zh-CN" altLang="en-US" dirty="0"/>
              <a:t>传感器</a:t>
            </a:r>
            <a:r>
              <a:rPr lang="zh-CN" altLang="en-US" dirty="0" smtClean="0"/>
              <a:t>、</a:t>
            </a:r>
            <a:r>
              <a:rPr lang="zh-CN" altLang="en-US" dirty="0"/>
              <a:t>应变片</a:t>
            </a:r>
            <a:endParaRPr lang="en-US" altLang="zh-CN" dirty="0"/>
          </a:p>
          <a:p>
            <a:pPr lvl="1"/>
            <a:r>
              <a:rPr lang="zh-CN" altLang="en-US" dirty="0"/>
              <a:t>数据传</a:t>
            </a:r>
            <a:r>
              <a:rPr lang="zh-CN" altLang="en-US" dirty="0" smtClean="0"/>
              <a:t>输</a:t>
            </a:r>
            <a:endParaRPr lang="en-US" altLang="zh-CN" dirty="0" smtClean="0"/>
          </a:p>
          <a:p>
            <a:pPr lvl="2"/>
            <a:r>
              <a:rPr lang="zh-CN" altLang="en-US" dirty="0" smtClean="0"/>
              <a:t>现</a:t>
            </a:r>
            <a:r>
              <a:rPr lang="zh-CN" altLang="en-US" dirty="0"/>
              <a:t>场总线、无线传感网络</a:t>
            </a:r>
            <a:endParaRPr lang="en-US" altLang="zh-CN" dirty="0"/>
          </a:p>
          <a:p>
            <a:endParaRPr lang="en-US" altLang="zh-CN" dirty="0" smtClean="0"/>
          </a:p>
          <a:p>
            <a:r>
              <a:rPr lang="zh-CN" altLang="en-US" dirty="0" smtClean="0"/>
              <a:t>功能特色</a:t>
            </a:r>
            <a:endParaRPr lang="en-US" altLang="zh-CN" dirty="0" smtClean="0"/>
          </a:p>
          <a:p>
            <a:pPr lvl="1"/>
            <a:r>
              <a:rPr lang="zh-CN" altLang="en-US" dirty="0" smtClean="0"/>
              <a:t>多</a:t>
            </a:r>
            <a:r>
              <a:rPr lang="zh-CN" altLang="en-US" dirty="0"/>
              <a:t>点布</a:t>
            </a:r>
            <a:r>
              <a:rPr lang="zh-CN" altLang="en-US" dirty="0" smtClean="0"/>
              <a:t>置，实</a:t>
            </a:r>
            <a:r>
              <a:rPr lang="zh-CN" altLang="en-US" dirty="0"/>
              <a:t>时监</a:t>
            </a:r>
            <a:r>
              <a:rPr lang="zh-CN" altLang="en-US" dirty="0" smtClean="0"/>
              <a:t>测</a:t>
            </a:r>
            <a:endParaRPr lang="en-US" altLang="zh-CN" dirty="0" smtClean="0"/>
          </a:p>
          <a:p>
            <a:pPr lvl="1"/>
            <a:r>
              <a:rPr lang="zh-CN" altLang="en-US" dirty="0" smtClean="0"/>
              <a:t>为安全评价、健康预报提供实时数据支撑</a:t>
            </a:r>
            <a:endParaRPr lang="en-US" altLang="zh-CN" dirty="0" smtClean="0"/>
          </a:p>
          <a:p>
            <a:pPr lvl="1"/>
            <a:endParaRPr lang="en-US" altLang="zh-CN" dirty="0"/>
          </a:p>
          <a:p>
            <a:endParaRPr lang="zh-CN" altLang="en-US" dirty="0"/>
          </a:p>
        </p:txBody>
      </p:sp>
      <p:sp>
        <p:nvSpPr>
          <p:cNvPr id="3" name="标题 2"/>
          <p:cNvSpPr>
            <a:spLocks noGrp="1"/>
          </p:cNvSpPr>
          <p:nvPr>
            <p:ph type="title"/>
          </p:nvPr>
        </p:nvSpPr>
        <p:spPr/>
        <p:txBody>
          <a:bodyPr>
            <a:normAutofit/>
          </a:bodyPr>
          <a:lstStyle/>
          <a:p>
            <a:r>
              <a:rPr lang="zh-CN" altLang="en-US" sz="2800" dirty="0"/>
              <a:t>机构健康监测模块</a:t>
            </a:r>
          </a:p>
        </p:txBody>
      </p:sp>
    </p:spTree>
    <p:extLst>
      <p:ext uri="{BB962C8B-B14F-4D97-AF65-F5344CB8AC3E}">
        <p14:creationId xmlns:p14="http://schemas.microsoft.com/office/powerpoint/2010/main" xmlns="" val="58786008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sz="2800" dirty="0" smtClean="0"/>
              <a:t>机构健康监测模块</a:t>
            </a:r>
            <a:endParaRPr lang="zh-CN" altLang="en-US" sz="2800" dirty="0"/>
          </a:p>
        </p:txBody>
      </p:sp>
      <p:pic>
        <p:nvPicPr>
          <p:cNvPr id="5" name="图片 4"/>
          <p:cNvPicPr/>
          <p:nvPr/>
        </p:nvPicPr>
        <p:blipFill>
          <a:blip r:embed="rId2"/>
          <a:stretch>
            <a:fillRect/>
          </a:stretch>
        </p:blipFill>
        <p:spPr>
          <a:xfrm>
            <a:off x="490159" y="1268760"/>
            <a:ext cx="8208912" cy="4680520"/>
          </a:xfrm>
          <a:prstGeom prst="rect">
            <a:avLst/>
          </a:prstGeom>
        </p:spPr>
      </p:pic>
    </p:spTree>
    <p:extLst>
      <p:ext uri="{BB962C8B-B14F-4D97-AF65-F5344CB8AC3E}">
        <p14:creationId xmlns:p14="http://schemas.microsoft.com/office/powerpoint/2010/main" xmlns="" val="309897137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81328"/>
            <a:ext cx="8229600" cy="4827992"/>
          </a:xfrm>
        </p:spPr>
        <p:txBody>
          <a:bodyPr>
            <a:normAutofit fontScale="92500" lnSpcReduction="10000"/>
          </a:bodyPr>
          <a:lstStyle/>
          <a:p>
            <a:pPr>
              <a:lnSpc>
                <a:spcPct val="120000"/>
              </a:lnSpc>
            </a:pPr>
            <a:r>
              <a:rPr lang="zh-CN" altLang="en-US" dirty="0" smtClean="0"/>
              <a:t>目标</a:t>
            </a:r>
            <a:endParaRPr lang="en-US" altLang="zh-CN" dirty="0" smtClean="0"/>
          </a:p>
          <a:p>
            <a:pPr lvl="1">
              <a:lnSpc>
                <a:spcPct val="120000"/>
              </a:lnSpc>
            </a:pPr>
            <a:r>
              <a:rPr lang="zh-CN" altLang="zh-CN" dirty="0" smtClean="0"/>
              <a:t>基</a:t>
            </a:r>
            <a:r>
              <a:rPr lang="zh-CN" altLang="zh-CN" dirty="0"/>
              <a:t>于损伤失效的科学理论，</a:t>
            </a:r>
            <a:r>
              <a:rPr lang="zh-CN" altLang="zh-CN" dirty="0" smtClean="0"/>
              <a:t>对</a:t>
            </a:r>
            <a:r>
              <a:rPr lang="zh-CN" altLang="en-US" dirty="0" smtClean="0"/>
              <a:t>各主要机械结构的</a:t>
            </a:r>
            <a:r>
              <a:rPr lang="zh-CN" altLang="zh-CN" dirty="0" smtClean="0"/>
              <a:t>关</a:t>
            </a:r>
            <a:r>
              <a:rPr lang="zh-CN" altLang="zh-CN" dirty="0"/>
              <a:t>键部位、关键点进行实时监测并进行预</a:t>
            </a:r>
            <a:r>
              <a:rPr lang="zh-CN" altLang="zh-CN" dirty="0" smtClean="0"/>
              <a:t>警</a:t>
            </a:r>
            <a:endParaRPr lang="en-US" altLang="zh-CN" dirty="0" smtClean="0"/>
          </a:p>
          <a:p>
            <a:pPr lvl="1">
              <a:lnSpc>
                <a:spcPct val="120000"/>
              </a:lnSpc>
            </a:pPr>
            <a:endParaRPr lang="en-US" altLang="zh-CN" dirty="0" smtClean="0"/>
          </a:p>
          <a:p>
            <a:pPr>
              <a:lnSpc>
                <a:spcPct val="120000"/>
              </a:lnSpc>
            </a:pPr>
            <a:r>
              <a:rPr lang="zh-CN" altLang="en-US" dirty="0" smtClean="0"/>
              <a:t>实现功能</a:t>
            </a:r>
            <a:endParaRPr lang="en-US" altLang="zh-CN" dirty="0" smtClean="0"/>
          </a:p>
          <a:p>
            <a:pPr lvl="1">
              <a:lnSpc>
                <a:spcPct val="120000"/>
              </a:lnSpc>
            </a:pPr>
            <a:r>
              <a:rPr lang="zh-CN" altLang="en-US" dirty="0" smtClean="0"/>
              <a:t>门架结构的</a:t>
            </a:r>
            <a:r>
              <a:rPr lang="zh-CN" altLang="zh-CN" dirty="0"/>
              <a:t>焊缝应力监测</a:t>
            </a:r>
            <a:endParaRPr lang="en-US" altLang="zh-CN" dirty="0" smtClean="0"/>
          </a:p>
          <a:p>
            <a:pPr lvl="2">
              <a:lnSpc>
                <a:spcPct val="120000"/>
              </a:lnSpc>
            </a:pPr>
            <a:r>
              <a:rPr lang="zh-CN" altLang="en-US" dirty="0" smtClean="0"/>
              <a:t>圆筒与横梁下板焊接处、圆筒与上板环焊接处、横梁底端与端梁焊接处</a:t>
            </a:r>
            <a:endParaRPr lang="en-US" altLang="zh-CN" dirty="0" smtClean="0"/>
          </a:p>
          <a:p>
            <a:pPr lvl="1">
              <a:lnSpc>
                <a:spcPct val="120000"/>
              </a:lnSpc>
            </a:pPr>
            <a:r>
              <a:rPr lang="zh-CN" altLang="en-US" dirty="0" smtClean="0"/>
              <a:t>上转柱结</a:t>
            </a:r>
            <a:r>
              <a:rPr lang="zh-CN" altLang="en-US" dirty="0"/>
              <a:t>构的</a:t>
            </a:r>
            <a:r>
              <a:rPr lang="zh-CN" altLang="zh-CN" dirty="0"/>
              <a:t>焊缝应力监测</a:t>
            </a:r>
            <a:endParaRPr lang="en-US" altLang="zh-CN" dirty="0" smtClean="0"/>
          </a:p>
          <a:p>
            <a:pPr lvl="2">
              <a:lnSpc>
                <a:spcPct val="120000"/>
              </a:lnSpc>
            </a:pPr>
            <a:r>
              <a:rPr lang="zh-CN" altLang="en-US" dirty="0" smtClean="0"/>
              <a:t>角焊缝</a:t>
            </a:r>
            <a:endParaRPr lang="en-US" altLang="zh-CN" dirty="0" smtClean="0"/>
          </a:p>
          <a:p>
            <a:pPr lvl="1">
              <a:lnSpc>
                <a:spcPct val="120000"/>
              </a:lnSpc>
            </a:pPr>
            <a:r>
              <a:rPr lang="zh-CN" altLang="en-US" dirty="0" smtClean="0"/>
              <a:t>主臂架结</a:t>
            </a:r>
            <a:r>
              <a:rPr lang="zh-CN" altLang="en-US" dirty="0"/>
              <a:t>构的</a:t>
            </a:r>
            <a:r>
              <a:rPr lang="zh-CN" altLang="zh-CN" dirty="0"/>
              <a:t>焊缝应力监测</a:t>
            </a:r>
            <a:endParaRPr lang="en-US" altLang="zh-CN" dirty="0" smtClean="0"/>
          </a:p>
          <a:p>
            <a:pPr lvl="2">
              <a:lnSpc>
                <a:spcPct val="120000"/>
              </a:lnSpc>
            </a:pPr>
            <a:r>
              <a:rPr lang="zh-CN" altLang="en-US" dirty="0" smtClean="0"/>
              <a:t>大臂、耳板铰接处、耳板根部</a:t>
            </a:r>
            <a:endParaRPr lang="en-US" altLang="zh-CN" dirty="0" smtClean="0"/>
          </a:p>
          <a:p>
            <a:pPr lvl="1"/>
            <a:endParaRPr lang="en-US" altLang="zh-CN" dirty="0" smtClean="0"/>
          </a:p>
        </p:txBody>
      </p:sp>
      <p:sp>
        <p:nvSpPr>
          <p:cNvPr id="6" name="标题 5"/>
          <p:cNvSpPr>
            <a:spLocks noGrp="1"/>
          </p:cNvSpPr>
          <p:nvPr>
            <p:ph type="title"/>
          </p:nvPr>
        </p:nvSpPr>
        <p:spPr/>
        <p:txBody>
          <a:bodyPr>
            <a:normAutofit/>
          </a:bodyPr>
          <a:lstStyle/>
          <a:p>
            <a:r>
              <a:rPr lang="zh-CN" altLang="en-US" sz="2800" dirty="0" smtClean="0"/>
              <a:t>结构</a:t>
            </a:r>
            <a:r>
              <a:rPr lang="zh-CN" altLang="en-US" sz="2800" dirty="0"/>
              <a:t>健康监测模</a:t>
            </a:r>
            <a:r>
              <a:rPr lang="zh-CN" altLang="en-US" sz="2800" dirty="0" smtClean="0"/>
              <a:t>块</a:t>
            </a:r>
            <a:endParaRPr lang="zh-CN" altLang="en-US" sz="2800" dirty="0"/>
          </a:p>
        </p:txBody>
      </p:sp>
    </p:spTree>
    <p:extLst>
      <p:ext uri="{BB962C8B-B14F-4D97-AF65-F5344CB8AC3E}">
        <p14:creationId xmlns:p14="http://schemas.microsoft.com/office/powerpoint/2010/main" xmlns="" val="139913608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50000"/>
              </a:lnSpc>
            </a:pPr>
            <a:r>
              <a:rPr lang="zh-CN" altLang="en-US" dirty="0" smtClean="0"/>
              <a:t>技术手段</a:t>
            </a:r>
            <a:endParaRPr lang="en-US" altLang="zh-CN" dirty="0"/>
          </a:p>
          <a:p>
            <a:pPr lvl="1">
              <a:lnSpc>
                <a:spcPct val="150000"/>
              </a:lnSpc>
            </a:pPr>
            <a:r>
              <a:rPr lang="zh-CN" altLang="en-US" dirty="0" smtClean="0"/>
              <a:t>传</a:t>
            </a:r>
            <a:r>
              <a:rPr lang="zh-CN" altLang="en-US" dirty="0"/>
              <a:t>感技</a:t>
            </a:r>
            <a:r>
              <a:rPr lang="zh-CN" altLang="en-US" dirty="0" smtClean="0"/>
              <a:t>术</a:t>
            </a:r>
            <a:endParaRPr lang="en-US" altLang="zh-CN" dirty="0"/>
          </a:p>
          <a:p>
            <a:pPr lvl="2">
              <a:lnSpc>
                <a:spcPct val="150000"/>
              </a:lnSpc>
            </a:pPr>
            <a:r>
              <a:rPr lang="zh-CN" altLang="en-US" dirty="0"/>
              <a:t>振动传感</a:t>
            </a:r>
            <a:r>
              <a:rPr lang="zh-CN" altLang="en-US" dirty="0" smtClean="0"/>
              <a:t>器、应</a:t>
            </a:r>
            <a:r>
              <a:rPr lang="zh-CN" altLang="en-US" dirty="0"/>
              <a:t>力传感器</a:t>
            </a:r>
            <a:endParaRPr lang="en-US" altLang="zh-CN" dirty="0"/>
          </a:p>
          <a:p>
            <a:pPr lvl="1">
              <a:lnSpc>
                <a:spcPct val="150000"/>
              </a:lnSpc>
            </a:pPr>
            <a:r>
              <a:rPr lang="zh-CN" altLang="en-US" dirty="0"/>
              <a:t>数据传</a:t>
            </a:r>
            <a:r>
              <a:rPr lang="zh-CN" altLang="en-US" dirty="0" smtClean="0"/>
              <a:t>输</a:t>
            </a:r>
            <a:endParaRPr lang="en-US" altLang="zh-CN" dirty="0"/>
          </a:p>
          <a:p>
            <a:pPr lvl="2">
              <a:lnSpc>
                <a:spcPct val="150000"/>
              </a:lnSpc>
            </a:pPr>
            <a:r>
              <a:rPr lang="zh-CN" altLang="en-US" dirty="0"/>
              <a:t>现场总</a:t>
            </a:r>
            <a:r>
              <a:rPr lang="zh-CN" altLang="en-US" dirty="0" smtClean="0"/>
              <a:t>线、无</a:t>
            </a:r>
            <a:r>
              <a:rPr lang="zh-CN" altLang="en-US" dirty="0"/>
              <a:t>线传感网</a:t>
            </a:r>
            <a:r>
              <a:rPr lang="zh-CN" altLang="en-US" dirty="0" smtClean="0"/>
              <a:t>络</a:t>
            </a:r>
            <a:endParaRPr lang="en-US" altLang="zh-CN" dirty="0"/>
          </a:p>
          <a:p>
            <a:pPr>
              <a:lnSpc>
                <a:spcPct val="150000"/>
              </a:lnSpc>
            </a:pPr>
            <a:r>
              <a:rPr lang="zh-CN" altLang="en-US" dirty="0" smtClean="0"/>
              <a:t>功能特色</a:t>
            </a:r>
            <a:endParaRPr lang="en-US" altLang="zh-CN" dirty="0" smtClean="0"/>
          </a:p>
          <a:p>
            <a:pPr lvl="1">
              <a:lnSpc>
                <a:spcPct val="150000"/>
              </a:lnSpc>
            </a:pPr>
            <a:r>
              <a:rPr lang="zh-CN" altLang="en-US" dirty="0"/>
              <a:t>多点布置，实时监测</a:t>
            </a:r>
            <a:endParaRPr lang="en-US" altLang="zh-CN" dirty="0"/>
          </a:p>
          <a:p>
            <a:pPr lvl="1">
              <a:lnSpc>
                <a:spcPct val="150000"/>
              </a:lnSpc>
            </a:pPr>
            <a:r>
              <a:rPr lang="zh-CN" altLang="en-US" dirty="0"/>
              <a:t>为安全评价、健康预报提供实时数据支</a:t>
            </a:r>
            <a:r>
              <a:rPr lang="zh-CN" altLang="en-US" dirty="0" smtClean="0"/>
              <a:t>撑</a:t>
            </a:r>
            <a:endParaRPr lang="en-US" altLang="zh-CN" dirty="0"/>
          </a:p>
        </p:txBody>
      </p:sp>
      <p:sp>
        <p:nvSpPr>
          <p:cNvPr id="3" name="标题 2"/>
          <p:cNvSpPr>
            <a:spLocks noGrp="1"/>
          </p:cNvSpPr>
          <p:nvPr>
            <p:ph type="title"/>
          </p:nvPr>
        </p:nvSpPr>
        <p:spPr/>
        <p:txBody>
          <a:bodyPr>
            <a:normAutofit/>
          </a:bodyPr>
          <a:lstStyle/>
          <a:p>
            <a:r>
              <a:rPr lang="zh-CN" altLang="en-US" sz="2800" dirty="0"/>
              <a:t>结构健康监测模块</a:t>
            </a:r>
          </a:p>
        </p:txBody>
      </p:sp>
    </p:spTree>
    <p:extLst>
      <p:ext uri="{BB962C8B-B14F-4D97-AF65-F5344CB8AC3E}">
        <p14:creationId xmlns:p14="http://schemas.microsoft.com/office/powerpoint/2010/main" xmlns="" val="406171094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结构健康监测模块</a:t>
            </a:r>
            <a:endParaRPr lang="zh-CN" altLang="en-US" dirty="0"/>
          </a:p>
        </p:txBody>
      </p:sp>
      <p:sp>
        <p:nvSpPr>
          <p:cNvPr id="4" name="标题 3"/>
          <p:cNvSpPr>
            <a:spLocks noGrp="1"/>
          </p:cNvSpPr>
          <p:nvPr>
            <p:ph type="title"/>
          </p:nvPr>
        </p:nvSpPr>
        <p:spPr/>
        <p:txBody>
          <a:bodyPr>
            <a:normAutofit/>
          </a:bodyPr>
          <a:lstStyle/>
          <a:p>
            <a:r>
              <a:rPr lang="zh-CN" altLang="en-US" sz="2800" dirty="0"/>
              <a:t>结构健康监测模块</a:t>
            </a:r>
          </a:p>
        </p:txBody>
      </p:sp>
      <p:pic>
        <p:nvPicPr>
          <p:cNvPr id="5" name="图片 4"/>
          <p:cNvPicPr/>
          <p:nvPr/>
        </p:nvPicPr>
        <p:blipFill>
          <a:blip r:embed="rId2"/>
          <a:stretch>
            <a:fillRect/>
          </a:stretch>
        </p:blipFill>
        <p:spPr>
          <a:xfrm>
            <a:off x="323528" y="1412776"/>
            <a:ext cx="8496944" cy="4824536"/>
          </a:xfrm>
          <a:prstGeom prst="rect">
            <a:avLst/>
          </a:prstGeom>
        </p:spPr>
      </p:pic>
    </p:spTree>
    <p:extLst>
      <p:ext uri="{BB962C8B-B14F-4D97-AF65-F5344CB8AC3E}">
        <p14:creationId xmlns:p14="http://schemas.microsoft.com/office/powerpoint/2010/main" xmlns="" val="41401665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内容占位符 1"/>
          <p:cNvSpPr>
            <a:spLocks noGrp="1"/>
          </p:cNvSpPr>
          <p:nvPr>
            <p:ph idx="1"/>
          </p:nvPr>
        </p:nvSpPr>
        <p:spPr>
          <a:xfrm>
            <a:off x="0" y="1000108"/>
            <a:ext cx="9001156" cy="6572296"/>
          </a:xfrm>
        </p:spPr>
        <p:txBody>
          <a:bodyPr/>
          <a:lstStyle/>
          <a:p>
            <a:pPr>
              <a:lnSpc>
                <a:spcPct val="150000"/>
              </a:lnSpc>
            </a:pPr>
            <a:r>
              <a:rPr lang="zh-CN" altLang="en-US" sz="2400" dirty="0" smtClean="0"/>
              <a:t>港口建设</a:t>
            </a:r>
            <a:endParaRPr lang="en-US" altLang="zh-CN" sz="2400" dirty="0" smtClean="0"/>
          </a:p>
          <a:p>
            <a:pPr lvl="1">
              <a:lnSpc>
                <a:spcPct val="150000"/>
              </a:lnSpc>
            </a:pPr>
            <a:r>
              <a:rPr lang="zh-CN" altLang="en-US" sz="2000" dirty="0" smtClean="0"/>
              <a:t>截至</a:t>
            </a:r>
            <a:r>
              <a:rPr lang="en-US" altLang="zh-CN" sz="2000" dirty="0" smtClean="0"/>
              <a:t>2012</a:t>
            </a:r>
            <a:r>
              <a:rPr lang="zh-CN" altLang="en-US" sz="2000" dirty="0" smtClean="0"/>
              <a:t>年年底，全年内河及沿海建设完成投资</a:t>
            </a:r>
            <a:r>
              <a:rPr lang="en-US" altLang="zh-CN" sz="2000" dirty="0" smtClean="0"/>
              <a:t>1493.82</a:t>
            </a:r>
            <a:r>
              <a:rPr lang="zh-CN" altLang="en-US" sz="2000" dirty="0" smtClean="0"/>
              <a:t>亿元。</a:t>
            </a:r>
            <a:endParaRPr lang="en-US" altLang="zh-CN" sz="2000" dirty="0" smtClean="0"/>
          </a:p>
          <a:p>
            <a:pPr lvl="1">
              <a:lnSpc>
                <a:spcPct val="150000"/>
              </a:lnSpc>
            </a:pPr>
            <a:r>
              <a:rPr lang="zh-CN" altLang="en-US" sz="2000" dirty="0" smtClean="0"/>
              <a:t>内河建设完成投资</a:t>
            </a:r>
            <a:r>
              <a:rPr lang="en-US" altLang="zh-CN" sz="2000" dirty="0" smtClean="0"/>
              <a:t>489.68</a:t>
            </a:r>
            <a:r>
              <a:rPr lang="zh-CN" altLang="en-US" sz="2000" dirty="0" smtClean="0"/>
              <a:t>亿元，内河港口新建及改（扩）建码头泊位</a:t>
            </a:r>
            <a:r>
              <a:rPr lang="en-US" altLang="zh-CN" sz="2000" dirty="0" smtClean="0"/>
              <a:t>251</a:t>
            </a:r>
            <a:r>
              <a:rPr lang="zh-CN" altLang="en-US" sz="2000" dirty="0" smtClean="0"/>
              <a:t>个，新增吞吐能力</a:t>
            </a:r>
            <a:r>
              <a:rPr lang="en-US" altLang="zh-CN" sz="2000" dirty="0" smtClean="0"/>
              <a:t>12025</a:t>
            </a:r>
            <a:r>
              <a:rPr lang="zh-CN" altLang="en-US" sz="2000" dirty="0" smtClean="0"/>
              <a:t>万吨，其中万吨级及以上泊位新增吞吐能力</a:t>
            </a:r>
            <a:r>
              <a:rPr lang="en-US" altLang="zh-CN" sz="2000" dirty="0" smtClean="0"/>
              <a:t>5250</a:t>
            </a:r>
            <a:r>
              <a:rPr lang="zh-CN" altLang="en-US" sz="2000" dirty="0" smtClean="0"/>
              <a:t>万吨。</a:t>
            </a:r>
            <a:endParaRPr lang="en-US" altLang="zh-CN" sz="2000" dirty="0" smtClean="0"/>
          </a:p>
          <a:p>
            <a:pPr lvl="1">
              <a:lnSpc>
                <a:spcPct val="150000"/>
              </a:lnSpc>
            </a:pPr>
            <a:r>
              <a:rPr lang="zh-CN" altLang="en-US" sz="2000" dirty="0" smtClean="0"/>
              <a:t>沿海建设完成投资</a:t>
            </a:r>
            <a:r>
              <a:rPr lang="en-US" altLang="zh-CN" sz="2000" dirty="0" smtClean="0"/>
              <a:t>1004.14</a:t>
            </a:r>
            <a:r>
              <a:rPr lang="zh-CN" altLang="en-US" sz="2000" dirty="0" smtClean="0"/>
              <a:t>亿元，沿海港口新建及改（扩）建码头泊位</a:t>
            </a:r>
            <a:r>
              <a:rPr lang="en-US" altLang="zh-CN" sz="2000" dirty="0" smtClean="0"/>
              <a:t>135</a:t>
            </a:r>
            <a:r>
              <a:rPr lang="zh-CN" altLang="en-US" sz="2000" dirty="0" smtClean="0"/>
              <a:t>个，新增吞吐能力</a:t>
            </a:r>
            <a:r>
              <a:rPr lang="en-US" altLang="zh-CN" sz="2000" dirty="0" smtClean="0"/>
              <a:t>32401</a:t>
            </a:r>
            <a:r>
              <a:rPr lang="zh-CN" altLang="en-US" sz="2000" dirty="0" smtClean="0"/>
              <a:t>万吨，其中万吨级及以上泊位新增吞吐能力</a:t>
            </a:r>
            <a:r>
              <a:rPr lang="en-US" altLang="zh-CN" sz="2000" dirty="0" smtClean="0"/>
              <a:t>30683</a:t>
            </a:r>
            <a:r>
              <a:rPr lang="zh-CN" altLang="en-US" sz="2000" dirty="0" smtClean="0"/>
              <a:t>万吨。</a:t>
            </a:r>
            <a:endParaRPr lang="en-US" altLang="zh-CN" dirty="0" smtClean="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752"/>
            <a:ext cx="8229600" cy="5328592"/>
          </a:xfrm>
        </p:spPr>
        <p:txBody>
          <a:bodyPr>
            <a:normAutofit fontScale="92500" lnSpcReduction="10000"/>
          </a:bodyPr>
          <a:lstStyle/>
          <a:p>
            <a:pPr>
              <a:lnSpc>
                <a:spcPct val="120000"/>
              </a:lnSpc>
            </a:pPr>
            <a:r>
              <a:rPr lang="zh-CN" altLang="en-US" dirty="0" smtClean="0"/>
              <a:t>目标</a:t>
            </a:r>
            <a:endParaRPr lang="en-US" altLang="zh-CN" dirty="0" smtClean="0"/>
          </a:p>
          <a:p>
            <a:pPr lvl="1">
              <a:lnSpc>
                <a:spcPct val="120000"/>
              </a:lnSpc>
            </a:pPr>
            <a:r>
              <a:rPr lang="zh-CN" altLang="en-US" dirty="0"/>
              <a:t>实时监测与记</a:t>
            </a:r>
            <a:r>
              <a:rPr lang="zh-CN" altLang="en-US" dirty="0" smtClean="0"/>
              <a:t>录起重机械电气控制系统的运行状况</a:t>
            </a:r>
            <a:endParaRPr lang="en-US" altLang="zh-CN" dirty="0" smtClean="0"/>
          </a:p>
          <a:p>
            <a:pPr lvl="1">
              <a:lnSpc>
                <a:spcPct val="120000"/>
              </a:lnSpc>
            </a:pPr>
            <a:r>
              <a:rPr lang="zh-CN" altLang="en-US" dirty="0" smtClean="0"/>
              <a:t>发生故障后实</a:t>
            </a:r>
            <a:r>
              <a:rPr lang="zh-CN" altLang="en-US" dirty="0"/>
              <a:t>现快</a:t>
            </a:r>
            <a:r>
              <a:rPr lang="zh-CN" altLang="en-US" dirty="0" smtClean="0"/>
              <a:t>速、有</a:t>
            </a:r>
            <a:r>
              <a:rPr lang="zh-CN" altLang="en-US" dirty="0"/>
              <a:t>效</a:t>
            </a:r>
            <a:r>
              <a:rPr lang="zh-CN" altLang="en-US" dirty="0" smtClean="0"/>
              <a:t>、准确的诊断</a:t>
            </a:r>
            <a:endParaRPr lang="en-US" altLang="zh-CN" dirty="0" smtClean="0"/>
          </a:p>
          <a:p>
            <a:pPr lvl="1">
              <a:lnSpc>
                <a:spcPct val="120000"/>
              </a:lnSpc>
            </a:pPr>
            <a:endParaRPr lang="en-US" altLang="zh-CN" dirty="0" smtClean="0"/>
          </a:p>
          <a:p>
            <a:pPr>
              <a:lnSpc>
                <a:spcPct val="120000"/>
              </a:lnSpc>
            </a:pPr>
            <a:r>
              <a:rPr lang="zh-CN" altLang="en-US" dirty="0" smtClean="0"/>
              <a:t>实现功能</a:t>
            </a:r>
            <a:endParaRPr lang="en-US" altLang="zh-CN" dirty="0" smtClean="0"/>
          </a:p>
          <a:p>
            <a:pPr lvl="1">
              <a:lnSpc>
                <a:spcPct val="120000"/>
              </a:lnSpc>
            </a:pPr>
            <a:r>
              <a:rPr lang="zh-CN" altLang="en-US" dirty="0" smtClean="0"/>
              <a:t>起升机</a:t>
            </a:r>
            <a:r>
              <a:rPr lang="zh-CN" altLang="en-US" dirty="0"/>
              <a:t>构电气控制系统的故</a:t>
            </a:r>
            <a:r>
              <a:rPr lang="zh-CN" altLang="en-US" dirty="0" smtClean="0"/>
              <a:t>障分</a:t>
            </a:r>
            <a:r>
              <a:rPr lang="zh-CN" altLang="en-US" dirty="0"/>
              <a:t>析与诊断</a:t>
            </a:r>
            <a:endParaRPr lang="en-US" altLang="zh-CN" dirty="0" smtClean="0"/>
          </a:p>
          <a:p>
            <a:pPr lvl="2">
              <a:lnSpc>
                <a:spcPct val="120000"/>
              </a:lnSpc>
            </a:pPr>
            <a:r>
              <a:rPr lang="zh-CN" altLang="en-US" dirty="0" smtClean="0"/>
              <a:t>无法启动，运行中停车，溜钩，冲顶，钢丝绳反卷</a:t>
            </a:r>
            <a:endParaRPr lang="en-US" altLang="zh-CN" dirty="0" smtClean="0"/>
          </a:p>
          <a:p>
            <a:pPr lvl="1">
              <a:lnSpc>
                <a:spcPct val="120000"/>
              </a:lnSpc>
            </a:pPr>
            <a:r>
              <a:rPr lang="zh-CN" altLang="en-US" dirty="0" smtClean="0"/>
              <a:t>变幅机</a:t>
            </a:r>
            <a:r>
              <a:rPr lang="zh-CN" altLang="en-US" dirty="0"/>
              <a:t>构电气控制系统的故障分析与诊断</a:t>
            </a:r>
            <a:endParaRPr lang="en-US" altLang="zh-CN" dirty="0" smtClean="0"/>
          </a:p>
          <a:p>
            <a:pPr lvl="2">
              <a:lnSpc>
                <a:spcPct val="120000"/>
              </a:lnSpc>
            </a:pPr>
            <a:r>
              <a:rPr lang="zh-CN" altLang="en-US" dirty="0" smtClean="0"/>
              <a:t>无法启动，运行中停车</a:t>
            </a:r>
            <a:endParaRPr lang="en-US" altLang="zh-CN" dirty="0" smtClean="0"/>
          </a:p>
          <a:p>
            <a:pPr lvl="1">
              <a:lnSpc>
                <a:spcPct val="120000"/>
              </a:lnSpc>
            </a:pPr>
            <a:r>
              <a:rPr lang="zh-CN" altLang="en-US" dirty="0" smtClean="0"/>
              <a:t>旋转机</a:t>
            </a:r>
            <a:r>
              <a:rPr lang="zh-CN" altLang="en-US" dirty="0"/>
              <a:t>构电气控制系统的故障分析与诊断</a:t>
            </a:r>
            <a:endParaRPr lang="en-US" altLang="zh-CN" dirty="0" smtClean="0"/>
          </a:p>
          <a:p>
            <a:pPr lvl="2">
              <a:lnSpc>
                <a:spcPct val="120000"/>
              </a:lnSpc>
            </a:pPr>
            <a:r>
              <a:rPr lang="zh-CN" altLang="en-US" dirty="0" smtClean="0"/>
              <a:t>无法启动，运行中停车</a:t>
            </a:r>
            <a:endParaRPr lang="en-US" altLang="zh-CN" dirty="0" smtClean="0"/>
          </a:p>
          <a:p>
            <a:pPr lvl="1">
              <a:lnSpc>
                <a:spcPct val="120000"/>
              </a:lnSpc>
            </a:pPr>
            <a:r>
              <a:rPr lang="zh-CN" altLang="en-US" dirty="0" smtClean="0"/>
              <a:t>行走机</a:t>
            </a:r>
            <a:r>
              <a:rPr lang="zh-CN" altLang="en-US" dirty="0"/>
              <a:t>构电气控制系统的故障分析与诊断</a:t>
            </a:r>
            <a:endParaRPr lang="en-US" altLang="zh-CN" dirty="0" smtClean="0"/>
          </a:p>
          <a:p>
            <a:pPr lvl="2">
              <a:lnSpc>
                <a:spcPct val="120000"/>
              </a:lnSpc>
            </a:pPr>
            <a:r>
              <a:rPr lang="zh-CN" altLang="en-US" dirty="0" smtClean="0"/>
              <a:t>无法启动，运行中停车</a:t>
            </a:r>
            <a:endParaRPr lang="en-US" altLang="zh-CN" dirty="0" smtClean="0"/>
          </a:p>
          <a:p>
            <a:pPr lvl="1"/>
            <a:endParaRPr lang="en-US" altLang="zh-CN" dirty="0" smtClean="0"/>
          </a:p>
          <a:p>
            <a:endParaRPr lang="en-US" altLang="zh-CN" dirty="0" smtClean="0"/>
          </a:p>
        </p:txBody>
      </p:sp>
      <p:sp>
        <p:nvSpPr>
          <p:cNvPr id="4" name="标题 3"/>
          <p:cNvSpPr>
            <a:spLocks noGrp="1"/>
          </p:cNvSpPr>
          <p:nvPr>
            <p:ph type="title"/>
          </p:nvPr>
        </p:nvSpPr>
        <p:spPr/>
        <p:txBody>
          <a:bodyPr>
            <a:normAutofit/>
          </a:bodyPr>
          <a:lstStyle/>
          <a:p>
            <a:r>
              <a:rPr lang="zh-CN" altLang="en-US" sz="2800" dirty="0" smtClean="0"/>
              <a:t>电气</a:t>
            </a:r>
            <a:r>
              <a:rPr lang="zh-CN" altLang="en-US" sz="2800" dirty="0"/>
              <a:t>故障诊断模</a:t>
            </a:r>
            <a:r>
              <a:rPr lang="zh-CN" altLang="en-US" sz="2800" dirty="0" smtClean="0"/>
              <a:t>块</a:t>
            </a:r>
            <a:endParaRPr lang="zh-CN" altLang="en-US" sz="2800" dirty="0"/>
          </a:p>
        </p:txBody>
      </p:sp>
    </p:spTree>
    <p:extLst>
      <p:ext uri="{BB962C8B-B14F-4D97-AF65-F5344CB8AC3E}">
        <p14:creationId xmlns:p14="http://schemas.microsoft.com/office/powerpoint/2010/main" xmlns="" val="303802858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752"/>
            <a:ext cx="8229600" cy="5400600"/>
          </a:xfrm>
        </p:spPr>
        <p:txBody>
          <a:bodyPr>
            <a:normAutofit lnSpcReduction="10000"/>
          </a:bodyPr>
          <a:lstStyle/>
          <a:p>
            <a:pPr>
              <a:lnSpc>
                <a:spcPct val="150000"/>
              </a:lnSpc>
            </a:pPr>
            <a:r>
              <a:rPr lang="zh-CN" altLang="en-US" dirty="0" smtClean="0"/>
              <a:t>技术手段</a:t>
            </a:r>
            <a:endParaRPr lang="en-US" altLang="zh-CN" dirty="0" smtClean="0"/>
          </a:p>
          <a:p>
            <a:pPr lvl="1">
              <a:lnSpc>
                <a:spcPct val="150000"/>
              </a:lnSpc>
            </a:pPr>
            <a:r>
              <a:rPr lang="zh-CN" altLang="en-US" dirty="0"/>
              <a:t>故障树分析法（</a:t>
            </a:r>
            <a:r>
              <a:rPr lang="en-US" altLang="zh-CN" dirty="0"/>
              <a:t>FTA</a:t>
            </a:r>
            <a:r>
              <a:rPr lang="zh-CN" altLang="en-US" dirty="0"/>
              <a:t>）</a:t>
            </a:r>
            <a:endParaRPr lang="en-US" altLang="zh-CN" dirty="0"/>
          </a:p>
          <a:p>
            <a:pPr lvl="2">
              <a:lnSpc>
                <a:spcPct val="150000"/>
              </a:lnSpc>
            </a:pPr>
            <a:r>
              <a:rPr lang="zh-CN" altLang="en-US" dirty="0"/>
              <a:t>顶事件 </a:t>
            </a:r>
            <a:endParaRPr lang="en-US" altLang="zh-CN" dirty="0" smtClean="0"/>
          </a:p>
          <a:p>
            <a:pPr lvl="2">
              <a:lnSpc>
                <a:spcPct val="150000"/>
              </a:lnSpc>
            </a:pPr>
            <a:r>
              <a:rPr lang="zh-CN" altLang="en-US" dirty="0" smtClean="0"/>
              <a:t>一</a:t>
            </a:r>
            <a:r>
              <a:rPr lang="zh-CN" altLang="en-US" dirty="0"/>
              <a:t>级事件 </a:t>
            </a:r>
            <a:endParaRPr lang="en-US" altLang="zh-CN" dirty="0"/>
          </a:p>
          <a:p>
            <a:pPr lvl="2">
              <a:lnSpc>
                <a:spcPct val="150000"/>
              </a:lnSpc>
            </a:pPr>
            <a:r>
              <a:rPr lang="zh-CN" altLang="en-US" dirty="0" smtClean="0"/>
              <a:t>二</a:t>
            </a:r>
            <a:r>
              <a:rPr lang="zh-CN" altLang="en-US" dirty="0"/>
              <a:t>级事件 </a:t>
            </a:r>
            <a:endParaRPr lang="en-US" altLang="zh-CN" dirty="0"/>
          </a:p>
          <a:p>
            <a:pPr lvl="2">
              <a:lnSpc>
                <a:spcPct val="150000"/>
              </a:lnSpc>
            </a:pPr>
            <a:r>
              <a:rPr lang="zh-CN" altLang="en-US" dirty="0" smtClean="0"/>
              <a:t>三</a:t>
            </a:r>
            <a:r>
              <a:rPr lang="zh-CN" altLang="en-US" dirty="0"/>
              <a:t>级事</a:t>
            </a:r>
            <a:r>
              <a:rPr lang="zh-CN" altLang="en-US" dirty="0" smtClean="0"/>
              <a:t>件</a:t>
            </a:r>
            <a:endParaRPr lang="en-US" altLang="zh-CN" dirty="0" smtClean="0"/>
          </a:p>
          <a:p>
            <a:pPr lvl="2">
              <a:lnSpc>
                <a:spcPct val="150000"/>
              </a:lnSpc>
            </a:pPr>
            <a:r>
              <a:rPr lang="en-US" altLang="zh-CN" dirty="0" smtClean="0"/>
              <a:t>……</a:t>
            </a:r>
          </a:p>
          <a:p>
            <a:pPr>
              <a:lnSpc>
                <a:spcPct val="150000"/>
              </a:lnSpc>
            </a:pPr>
            <a:r>
              <a:rPr lang="zh-CN" altLang="en-US" dirty="0"/>
              <a:t>功</a:t>
            </a:r>
            <a:r>
              <a:rPr lang="zh-CN" altLang="en-US" dirty="0" smtClean="0"/>
              <a:t>能特色</a:t>
            </a:r>
            <a:endParaRPr lang="en-US" altLang="zh-CN" dirty="0" smtClean="0"/>
          </a:p>
          <a:p>
            <a:pPr lvl="1">
              <a:lnSpc>
                <a:spcPct val="150000"/>
              </a:lnSpc>
            </a:pPr>
            <a:r>
              <a:rPr lang="zh-CN" altLang="en-US" dirty="0" smtClean="0"/>
              <a:t>关</a:t>
            </a:r>
            <a:r>
              <a:rPr lang="zh-CN" altLang="en-US" dirty="0"/>
              <a:t>键部件可实时监</a:t>
            </a:r>
            <a:r>
              <a:rPr lang="zh-CN" altLang="en-US" dirty="0" smtClean="0"/>
              <a:t>测</a:t>
            </a:r>
            <a:endParaRPr lang="en-US" altLang="zh-CN" dirty="0" smtClean="0"/>
          </a:p>
          <a:p>
            <a:pPr lvl="1">
              <a:lnSpc>
                <a:spcPct val="150000"/>
              </a:lnSpc>
            </a:pPr>
            <a:r>
              <a:rPr lang="zh-CN" altLang="en-US" dirty="0" smtClean="0"/>
              <a:t>发</a:t>
            </a:r>
            <a:r>
              <a:rPr lang="zh-CN" altLang="en-US" dirty="0"/>
              <a:t>生故障后快速诊断</a:t>
            </a:r>
            <a:endParaRPr lang="en-US" altLang="zh-CN" dirty="0"/>
          </a:p>
          <a:p>
            <a:pPr lvl="1"/>
            <a:endParaRPr lang="zh-CN" altLang="en-US" dirty="0"/>
          </a:p>
        </p:txBody>
      </p:sp>
      <p:sp>
        <p:nvSpPr>
          <p:cNvPr id="3" name="标题 2"/>
          <p:cNvSpPr>
            <a:spLocks noGrp="1"/>
          </p:cNvSpPr>
          <p:nvPr>
            <p:ph type="title"/>
          </p:nvPr>
        </p:nvSpPr>
        <p:spPr/>
        <p:txBody>
          <a:bodyPr>
            <a:normAutofit/>
          </a:bodyPr>
          <a:lstStyle/>
          <a:p>
            <a:r>
              <a:rPr lang="zh-CN" altLang="en-US" sz="2800" dirty="0"/>
              <a:t>电气故障诊断模块</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964140" y="1484784"/>
            <a:ext cx="2881175" cy="4334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88462265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sz="2800" dirty="0"/>
              <a:t>电气故障诊断模块</a:t>
            </a:r>
          </a:p>
        </p:txBody>
      </p:sp>
      <p:pic>
        <p:nvPicPr>
          <p:cNvPr id="5" name="图片 4"/>
          <p:cNvPicPr/>
          <p:nvPr/>
        </p:nvPicPr>
        <p:blipFill>
          <a:blip r:embed="rId2"/>
          <a:stretch>
            <a:fillRect/>
          </a:stretch>
        </p:blipFill>
        <p:spPr>
          <a:xfrm>
            <a:off x="294443" y="1412776"/>
            <a:ext cx="8568952" cy="4752528"/>
          </a:xfrm>
          <a:prstGeom prst="rect">
            <a:avLst/>
          </a:prstGeom>
        </p:spPr>
      </p:pic>
    </p:spTree>
    <p:extLst>
      <p:ext uri="{BB962C8B-B14F-4D97-AF65-F5344CB8AC3E}">
        <p14:creationId xmlns:p14="http://schemas.microsoft.com/office/powerpoint/2010/main" xmlns="" val="239493100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50000"/>
              </a:lnSpc>
            </a:pPr>
            <a:r>
              <a:rPr lang="zh-CN" altLang="zh-CN" dirty="0"/>
              <a:t>目</a:t>
            </a:r>
            <a:r>
              <a:rPr lang="zh-CN" altLang="zh-CN" dirty="0" smtClean="0"/>
              <a:t>标</a:t>
            </a:r>
            <a:endParaRPr lang="en-US" altLang="zh-CN" dirty="0" smtClean="0"/>
          </a:p>
          <a:p>
            <a:pPr lvl="1">
              <a:lnSpc>
                <a:spcPct val="150000"/>
              </a:lnSpc>
            </a:pPr>
            <a:r>
              <a:rPr lang="zh-CN" altLang="zh-CN" dirty="0" smtClean="0"/>
              <a:t>基</a:t>
            </a:r>
            <a:r>
              <a:rPr lang="zh-CN" altLang="zh-CN" dirty="0"/>
              <a:t>于起重机机构、结构大量实时监测数据，对起重机的趋势进行分析预报</a:t>
            </a:r>
          </a:p>
          <a:p>
            <a:pPr>
              <a:lnSpc>
                <a:spcPct val="150000"/>
              </a:lnSpc>
            </a:pPr>
            <a:endParaRPr lang="en-US" altLang="zh-CN" dirty="0" smtClean="0"/>
          </a:p>
          <a:p>
            <a:pPr>
              <a:lnSpc>
                <a:spcPct val="150000"/>
              </a:lnSpc>
            </a:pPr>
            <a:r>
              <a:rPr lang="zh-CN" altLang="en-US" dirty="0" smtClean="0"/>
              <a:t>实现</a:t>
            </a:r>
            <a:r>
              <a:rPr lang="zh-CN" altLang="zh-CN" dirty="0" smtClean="0"/>
              <a:t>功能</a:t>
            </a:r>
            <a:endParaRPr lang="en-US" altLang="zh-CN" dirty="0" smtClean="0"/>
          </a:p>
          <a:p>
            <a:pPr lvl="1">
              <a:lnSpc>
                <a:spcPct val="150000"/>
              </a:lnSpc>
            </a:pPr>
            <a:r>
              <a:rPr lang="zh-CN" altLang="zh-CN" dirty="0" smtClean="0"/>
              <a:t>基</a:t>
            </a:r>
            <a:r>
              <a:rPr lang="zh-CN" altLang="zh-CN" dirty="0"/>
              <a:t>于起重</a:t>
            </a:r>
            <a:r>
              <a:rPr lang="zh-CN" altLang="zh-CN" dirty="0" smtClean="0"/>
              <a:t>机</a:t>
            </a:r>
            <a:r>
              <a:rPr lang="zh-CN" altLang="en-US" dirty="0" smtClean="0"/>
              <a:t>各机构、结构、电气系统的</a:t>
            </a:r>
            <a:r>
              <a:rPr lang="zh-CN" altLang="zh-CN" dirty="0" smtClean="0"/>
              <a:t>历</a:t>
            </a:r>
            <a:r>
              <a:rPr lang="zh-CN" altLang="zh-CN" dirty="0"/>
              <a:t>史监测数据，产生起重机的趋势分析报</a:t>
            </a:r>
            <a:r>
              <a:rPr lang="zh-CN" altLang="zh-CN" dirty="0" smtClean="0"/>
              <a:t>告</a:t>
            </a:r>
            <a:endParaRPr lang="zh-CN" altLang="zh-CN" dirty="0"/>
          </a:p>
          <a:p>
            <a:endParaRPr lang="en-US" altLang="zh-CN" dirty="0" smtClean="0"/>
          </a:p>
          <a:p>
            <a:endParaRPr lang="zh-CN" altLang="en-US" dirty="0"/>
          </a:p>
        </p:txBody>
      </p:sp>
      <p:sp>
        <p:nvSpPr>
          <p:cNvPr id="4" name="标题 3"/>
          <p:cNvSpPr>
            <a:spLocks noGrp="1"/>
          </p:cNvSpPr>
          <p:nvPr>
            <p:ph type="title"/>
          </p:nvPr>
        </p:nvSpPr>
        <p:spPr/>
        <p:txBody>
          <a:bodyPr>
            <a:normAutofit/>
          </a:bodyPr>
          <a:lstStyle/>
          <a:p>
            <a:r>
              <a:rPr lang="zh-CN" altLang="en-US" sz="2800" dirty="0" smtClean="0"/>
              <a:t>健康</a:t>
            </a:r>
            <a:r>
              <a:rPr lang="zh-CN" altLang="en-US" sz="2800" dirty="0"/>
              <a:t>诊断预报模</a:t>
            </a:r>
            <a:r>
              <a:rPr lang="zh-CN" altLang="en-US" sz="2800" dirty="0" smtClean="0"/>
              <a:t>块</a:t>
            </a:r>
            <a:endParaRPr lang="zh-CN" altLang="en-US" sz="2800" dirty="0"/>
          </a:p>
        </p:txBody>
      </p:sp>
    </p:spTree>
    <p:extLst>
      <p:ext uri="{BB962C8B-B14F-4D97-AF65-F5344CB8AC3E}">
        <p14:creationId xmlns:p14="http://schemas.microsoft.com/office/powerpoint/2010/main" xmlns="" val="378629778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sz="2800" dirty="0"/>
              <a:t>健康诊断预报模块</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195736" y="1124744"/>
            <a:ext cx="4851405" cy="55405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0537936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t>安全性评价模块</a:t>
            </a:r>
            <a:endParaRPr lang="zh-CN" altLang="en-US" sz="2800" dirty="0"/>
          </a:p>
        </p:txBody>
      </p:sp>
      <p:sp>
        <p:nvSpPr>
          <p:cNvPr id="3" name="内容占位符 2"/>
          <p:cNvSpPr>
            <a:spLocks noGrp="1"/>
          </p:cNvSpPr>
          <p:nvPr>
            <p:ph idx="1"/>
          </p:nvPr>
        </p:nvSpPr>
        <p:spPr/>
        <p:txBody>
          <a:bodyPr>
            <a:normAutofit/>
          </a:bodyPr>
          <a:lstStyle/>
          <a:p>
            <a:pPr>
              <a:lnSpc>
                <a:spcPct val="150000"/>
              </a:lnSpc>
            </a:pPr>
            <a:r>
              <a:rPr lang="zh-CN" altLang="en-US" dirty="0"/>
              <a:t>目</a:t>
            </a:r>
            <a:r>
              <a:rPr lang="zh-CN" altLang="en-US" dirty="0" smtClean="0"/>
              <a:t>标</a:t>
            </a:r>
            <a:endParaRPr lang="en-US" altLang="zh-CN" dirty="0"/>
          </a:p>
          <a:p>
            <a:pPr lvl="1">
              <a:lnSpc>
                <a:spcPct val="150000"/>
              </a:lnSpc>
            </a:pPr>
            <a:r>
              <a:rPr lang="zh-CN" altLang="en-US" dirty="0"/>
              <a:t>确定港口起重机的安全状态及其结构故障发展趋势，为港口起重机的安全管理提供重要参考</a:t>
            </a:r>
            <a:endParaRPr lang="en-US" altLang="zh-CN" dirty="0"/>
          </a:p>
          <a:p>
            <a:pPr>
              <a:lnSpc>
                <a:spcPct val="150000"/>
              </a:lnSpc>
            </a:pPr>
            <a:endParaRPr lang="en-US" altLang="zh-CN" dirty="0"/>
          </a:p>
          <a:p>
            <a:pPr>
              <a:lnSpc>
                <a:spcPct val="150000"/>
              </a:lnSpc>
            </a:pPr>
            <a:r>
              <a:rPr lang="zh-CN" altLang="en-US" dirty="0"/>
              <a:t>实现功</a:t>
            </a:r>
            <a:r>
              <a:rPr lang="zh-CN" altLang="en-US" dirty="0" smtClean="0"/>
              <a:t>能</a:t>
            </a:r>
            <a:endParaRPr lang="en-US" altLang="zh-CN" dirty="0"/>
          </a:p>
          <a:p>
            <a:pPr lvl="1">
              <a:lnSpc>
                <a:spcPct val="150000"/>
              </a:lnSpc>
            </a:pPr>
            <a:r>
              <a:rPr lang="zh-CN" altLang="en-US" dirty="0"/>
              <a:t>基于起重机监测数据，对港口起重机的各个层次的结构及整机系统进行综合安全性评价</a:t>
            </a:r>
            <a:endParaRPr lang="en-US" altLang="zh-CN" dirty="0"/>
          </a:p>
          <a:p>
            <a:endParaRPr lang="en-US" altLang="zh-CN" dirty="0"/>
          </a:p>
          <a:p>
            <a:endParaRPr lang="zh-CN" altLang="en-US" dirty="0"/>
          </a:p>
        </p:txBody>
      </p:sp>
    </p:spTree>
    <p:extLst>
      <p:ext uri="{BB962C8B-B14F-4D97-AF65-F5344CB8AC3E}">
        <p14:creationId xmlns:p14="http://schemas.microsoft.com/office/powerpoint/2010/main" xmlns="" val="398302783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1412776"/>
            <a:ext cx="7848872" cy="5040560"/>
          </a:xfrm>
        </p:spPr>
        <p:txBody>
          <a:bodyPr>
            <a:normAutofit/>
          </a:bodyPr>
          <a:lstStyle/>
          <a:p>
            <a:pPr>
              <a:lnSpc>
                <a:spcPct val="150000"/>
              </a:lnSpc>
            </a:pPr>
            <a:r>
              <a:rPr lang="zh-CN" altLang="en-US" dirty="0" smtClean="0"/>
              <a:t>技术手段</a:t>
            </a:r>
            <a:endParaRPr lang="en-US" altLang="zh-CN" dirty="0" smtClean="0"/>
          </a:p>
          <a:p>
            <a:pPr lvl="1">
              <a:lnSpc>
                <a:spcPct val="150000"/>
              </a:lnSpc>
            </a:pPr>
            <a:r>
              <a:rPr lang="zh-CN" altLang="en-US" dirty="0"/>
              <a:t>层</a:t>
            </a:r>
            <a:r>
              <a:rPr lang="zh-CN" altLang="en-US" dirty="0" smtClean="0"/>
              <a:t>次分析法</a:t>
            </a:r>
            <a:endParaRPr lang="en-US" altLang="zh-CN" dirty="0" smtClean="0"/>
          </a:p>
          <a:p>
            <a:pPr lvl="1">
              <a:lnSpc>
                <a:spcPct val="150000"/>
              </a:lnSpc>
            </a:pPr>
            <a:r>
              <a:rPr lang="zh-CN" altLang="en-US" dirty="0"/>
              <a:t>模</a:t>
            </a:r>
            <a:r>
              <a:rPr lang="zh-CN" altLang="en-US" dirty="0" smtClean="0"/>
              <a:t>糊综合评判法</a:t>
            </a:r>
            <a:endParaRPr lang="en-US" altLang="zh-CN" dirty="0" smtClean="0"/>
          </a:p>
          <a:p>
            <a:pPr>
              <a:lnSpc>
                <a:spcPct val="150000"/>
              </a:lnSpc>
            </a:pPr>
            <a:r>
              <a:rPr lang="zh-CN" altLang="en-US" dirty="0"/>
              <a:t>功</a:t>
            </a:r>
            <a:r>
              <a:rPr lang="zh-CN" altLang="en-US" dirty="0" smtClean="0"/>
              <a:t>能特色</a:t>
            </a:r>
            <a:endParaRPr lang="en-US" altLang="zh-CN" dirty="0"/>
          </a:p>
          <a:p>
            <a:pPr lvl="1">
              <a:lnSpc>
                <a:spcPct val="150000"/>
              </a:lnSpc>
            </a:pPr>
            <a:r>
              <a:rPr lang="zh-CN" altLang="en-US" dirty="0"/>
              <a:t>采取将层次分析法和模糊综合评判法合理组合的策略，充分发挥二者的优点弥补对方不足，能够更加合理地实现对于港口起重机这种重大设备的客观评价</a:t>
            </a:r>
            <a:endParaRPr lang="en-US" altLang="zh-CN" dirty="0"/>
          </a:p>
        </p:txBody>
      </p:sp>
      <p:sp>
        <p:nvSpPr>
          <p:cNvPr id="3" name="标题 2"/>
          <p:cNvSpPr>
            <a:spLocks noGrp="1"/>
          </p:cNvSpPr>
          <p:nvPr>
            <p:ph type="title"/>
          </p:nvPr>
        </p:nvSpPr>
        <p:spPr/>
        <p:txBody>
          <a:bodyPr>
            <a:normAutofit/>
          </a:bodyPr>
          <a:lstStyle/>
          <a:p>
            <a:r>
              <a:rPr lang="zh-CN" altLang="en-US" sz="2800" dirty="0" smtClean="0"/>
              <a:t>安全性评价模块</a:t>
            </a:r>
            <a:endParaRPr lang="zh-CN" altLang="en-US" sz="2800" dirty="0"/>
          </a:p>
        </p:txBody>
      </p:sp>
    </p:spTree>
    <p:extLst>
      <p:ext uri="{BB962C8B-B14F-4D97-AF65-F5344CB8AC3E}">
        <p14:creationId xmlns:p14="http://schemas.microsoft.com/office/powerpoint/2010/main" xmlns="" val="200347403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1268760"/>
            <a:ext cx="8229600" cy="5112568"/>
          </a:xfrm>
        </p:spPr>
        <p:txBody>
          <a:bodyPr/>
          <a:lstStyle/>
          <a:p>
            <a:pPr>
              <a:lnSpc>
                <a:spcPct val="150000"/>
              </a:lnSpc>
            </a:pPr>
            <a:r>
              <a:rPr lang="zh-CN" altLang="en-US" sz="2200" dirty="0" smtClean="0"/>
              <a:t>基于先进传感技术、现代信息技术、安全评价方法等，并结合国家</a:t>
            </a:r>
            <a:r>
              <a:rPr lang="en-US" altLang="zh-CN" sz="2200" dirty="0" smtClean="0"/>
              <a:t>《</a:t>
            </a:r>
            <a:r>
              <a:rPr lang="zh-CN" altLang="en-US" sz="2200" dirty="0" smtClean="0"/>
              <a:t>安全监控标准</a:t>
            </a:r>
            <a:r>
              <a:rPr lang="en-US" altLang="zh-CN" sz="2200" dirty="0" smtClean="0"/>
              <a:t>》</a:t>
            </a:r>
            <a:r>
              <a:rPr lang="zh-CN" altLang="en-US" sz="2200" dirty="0" smtClean="0"/>
              <a:t>及</a:t>
            </a:r>
            <a:r>
              <a:rPr lang="en-US" altLang="zh-CN" sz="2200" dirty="0" smtClean="0"/>
              <a:t>《</a:t>
            </a:r>
            <a:r>
              <a:rPr lang="zh-CN" altLang="en-US" sz="2200" dirty="0" smtClean="0"/>
              <a:t>特种设备安全法</a:t>
            </a:r>
            <a:r>
              <a:rPr lang="en-US" altLang="zh-CN" sz="2200" dirty="0" smtClean="0"/>
              <a:t>》</a:t>
            </a:r>
            <a:r>
              <a:rPr lang="zh-CN" altLang="en-US" sz="2200" dirty="0" smtClean="0"/>
              <a:t>等的相关要求，开展了起重机械运行安全预警和健康预报方面的研究，并分别建立了运行安全机载预警系统、健康监测与预报可视化系统</a:t>
            </a:r>
            <a:endParaRPr lang="en-US" altLang="zh-CN" sz="2200" dirty="0" smtClean="0"/>
          </a:p>
          <a:p>
            <a:pPr>
              <a:lnSpc>
                <a:spcPct val="150000"/>
              </a:lnSpc>
            </a:pPr>
            <a:endParaRPr lang="en-US" altLang="zh-CN" sz="2200" dirty="0" smtClean="0"/>
          </a:p>
          <a:p>
            <a:pPr marL="365760" indent="-256032" fontAlgn="auto">
              <a:lnSpc>
                <a:spcPct val="150000"/>
              </a:lnSpc>
              <a:spcAft>
                <a:spcPts val="0"/>
              </a:spcAft>
              <a:buFont typeface="Wingdings 3"/>
              <a:buChar char=""/>
              <a:defRPr/>
            </a:pPr>
            <a:r>
              <a:rPr lang="zh-CN" altLang="en-US" sz="2200" dirty="0"/>
              <a:t>所开发</a:t>
            </a:r>
            <a:r>
              <a:rPr lang="zh-CN" altLang="en-US" sz="2200" dirty="0" smtClean="0"/>
              <a:t>的起</a:t>
            </a:r>
            <a:r>
              <a:rPr lang="zh-CN" altLang="en-US" sz="2200" dirty="0"/>
              <a:t>重机械运行安全机载预警系</a:t>
            </a:r>
            <a:r>
              <a:rPr lang="zh-CN" altLang="en-US" sz="2200" dirty="0" smtClean="0"/>
              <a:t>统不仅符合</a:t>
            </a:r>
            <a:r>
              <a:rPr lang="en-US" altLang="zh-CN" sz="2200" dirty="0" smtClean="0"/>
              <a:t>《</a:t>
            </a:r>
            <a:r>
              <a:rPr lang="zh-CN" altLang="en-US" sz="2200" dirty="0"/>
              <a:t>起重机械安全监控管理</a:t>
            </a:r>
            <a:r>
              <a:rPr lang="en-US" altLang="zh-CN" sz="2200" dirty="0"/>
              <a:t>》</a:t>
            </a:r>
            <a:r>
              <a:rPr lang="zh-CN" altLang="en-US" sz="2200" dirty="0"/>
              <a:t>标</a:t>
            </a:r>
            <a:r>
              <a:rPr lang="zh-CN" altLang="en-US" sz="2200" dirty="0" smtClean="0"/>
              <a:t>准的相关规定，而且同</a:t>
            </a:r>
            <a:r>
              <a:rPr lang="zh-CN" altLang="en-US" sz="2200" dirty="0"/>
              <a:t>时具有减速</a:t>
            </a:r>
            <a:r>
              <a:rPr lang="zh-CN" altLang="en-US" sz="2200" dirty="0" smtClean="0"/>
              <a:t>机、超速开关重</a:t>
            </a:r>
            <a:r>
              <a:rPr lang="zh-CN" altLang="en-US" sz="2200" dirty="0"/>
              <a:t>要故障的预警功</a:t>
            </a:r>
            <a:r>
              <a:rPr lang="zh-CN" altLang="en-US" sz="2200" dirty="0" smtClean="0"/>
              <a:t>能</a:t>
            </a:r>
            <a:endParaRPr lang="en-US" altLang="zh-CN" sz="2200" dirty="0" smtClean="0"/>
          </a:p>
          <a:p>
            <a:pPr marL="365760" indent="-256032" fontAlgn="auto">
              <a:lnSpc>
                <a:spcPct val="150000"/>
              </a:lnSpc>
              <a:spcAft>
                <a:spcPts val="0"/>
              </a:spcAft>
              <a:buFont typeface="Wingdings 3"/>
              <a:buChar char=""/>
              <a:defRPr/>
            </a:pPr>
            <a:endParaRPr lang="en-US" altLang="zh-CN" sz="2400" dirty="0" smtClean="0"/>
          </a:p>
          <a:p>
            <a:pPr>
              <a:lnSpc>
                <a:spcPct val="150000"/>
              </a:lnSpc>
            </a:pPr>
            <a:endParaRPr lang="en-US" altLang="zh-CN" sz="2400" dirty="0" smtClean="0"/>
          </a:p>
          <a:p>
            <a:pPr>
              <a:lnSpc>
                <a:spcPct val="150000"/>
              </a:lnSpc>
            </a:pPr>
            <a:endParaRPr lang="zh-CN" altLang="en-US" sz="2400" dirty="0"/>
          </a:p>
        </p:txBody>
      </p:sp>
      <p:sp>
        <p:nvSpPr>
          <p:cNvPr id="3" name="标题 2"/>
          <p:cNvSpPr>
            <a:spLocks noGrp="1"/>
          </p:cNvSpPr>
          <p:nvPr>
            <p:ph type="title"/>
          </p:nvPr>
        </p:nvSpPr>
        <p:spPr/>
        <p:txBody>
          <a:bodyPr/>
          <a:lstStyle/>
          <a:p>
            <a:r>
              <a:rPr lang="zh-CN" altLang="en-US" dirty="0"/>
              <a:t>四、结束语</a:t>
            </a:r>
          </a:p>
        </p:txBody>
      </p:sp>
    </p:spTree>
    <p:extLst>
      <p:ext uri="{BB962C8B-B14F-4D97-AF65-F5344CB8AC3E}">
        <p14:creationId xmlns:p14="http://schemas.microsoft.com/office/powerpoint/2010/main" xmlns="" val="421828699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46856" y="792088"/>
            <a:ext cx="8229600" cy="6165304"/>
          </a:xfrm>
        </p:spPr>
        <p:txBody>
          <a:bodyPr/>
          <a:lstStyle/>
          <a:p>
            <a:pPr marL="365125" lvl="1" indent="-255588">
              <a:lnSpc>
                <a:spcPct val="150000"/>
              </a:lnSpc>
              <a:spcBef>
                <a:spcPts val="400"/>
              </a:spcBef>
              <a:buSzPct val="68000"/>
              <a:buFont typeface="Wingdings 3" pitchFamily="18" charset="2"/>
              <a:buChar char=""/>
            </a:pPr>
            <a:r>
              <a:rPr lang="zh-CN" altLang="en-US" sz="2200" dirty="0"/>
              <a:t>所开发的起重机械健康监测与预报可视化系统能够实现</a:t>
            </a:r>
            <a:r>
              <a:rPr lang="zh-CN" altLang="zh-CN" sz="2200" dirty="0"/>
              <a:t>实现</a:t>
            </a:r>
            <a:r>
              <a:rPr lang="zh-CN" altLang="en-US" sz="2200" dirty="0"/>
              <a:t>起重机械的安全档案管理、智能点检管理、机构健康监测、结构健康监测、电气故障诊断、健康诊断预报、以及安全性评价的功</a:t>
            </a:r>
            <a:r>
              <a:rPr lang="zh-CN" altLang="en-US" sz="2200" dirty="0" smtClean="0"/>
              <a:t>能</a:t>
            </a:r>
            <a:endParaRPr lang="en-US" altLang="zh-CN" sz="2200" dirty="0" smtClean="0"/>
          </a:p>
          <a:p>
            <a:pPr marL="365125" lvl="1" indent="-255588">
              <a:lnSpc>
                <a:spcPct val="150000"/>
              </a:lnSpc>
              <a:spcBef>
                <a:spcPts val="400"/>
              </a:spcBef>
              <a:buSzPct val="68000"/>
              <a:buFont typeface="Wingdings 3" pitchFamily="18" charset="2"/>
              <a:buChar char=""/>
            </a:pPr>
            <a:endParaRPr lang="en-US" altLang="zh-CN" sz="2200" dirty="0" smtClean="0"/>
          </a:p>
          <a:p>
            <a:pPr>
              <a:lnSpc>
                <a:spcPct val="150000"/>
              </a:lnSpc>
            </a:pPr>
            <a:r>
              <a:rPr lang="zh-CN" altLang="en-US" sz="2200" dirty="0" smtClean="0"/>
              <a:t>起重</a:t>
            </a:r>
            <a:r>
              <a:rPr lang="zh-CN" altLang="en-US" sz="2200" dirty="0"/>
              <a:t>机械运行安全预警与健康预报方面的研究对于</a:t>
            </a:r>
            <a:r>
              <a:rPr lang="zh-CN" altLang="zh-CN" sz="2200" dirty="0"/>
              <a:t>加强</a:t>
            </a:r>
            <a:r>
              <a:rPr lang="zh-CN" altLang="en-US" sz="2200" dirty="0"/>
              <a:t>起重机械</a:t>
            </a:r>
            <a:r>
              <a:rPr lang="zh-CN" altLang="zh-CN" sz="2200" dirty="0"/>
              <a:t>安全工作</a:t>
            </a:r>
            <a:r>
              <a:rPr lang="zh-CN" altLang="en-US" sz="2200" dirty="0"/>
              <a:t>，</a:t>
            </a:r>
            <a:r>
              <a:rPr lang="zh-CN" altLang="zh-CN" sz="2200" dirty="0"/>
              <a:t>预防</a:t>
            </a:r>
            <a:r>
              <a:rPr lang="zh-CN" altLang="en-US" sz="2200" dirty="0"/>
              <a:t>起重机械</a:t>
            </a:r>
            <a:r>
              <a:rPr lang="zh-CN" altLang="zh-CN" sz="2200" dirty="0"/>
              <a:t>事故</a:t>
            </a:r>
            <a:r>
              <a:rPr lang="zh-CN" altLang="en-US" sz="2200" dirty="0"/>
              <a:t>，</a:t>
            </a:r>
            <a:r>
              <a:rPr lang="zh-CN" altLang="zh-CN" sz="2200" dirty="0"/>
              <a:t>保障人身和财产安全</a:t>
            </a:r>
            <a:r>
              <a:rPr lang="zh-CN" altLang="en-US" sz="2200" dirty="0"/>
              <a:t>，</a:t>
            </a:r>
            <a:r>
              <a:rPr lang="zh-CN" altLang="zh-CN" sz="2200" dirty="0"/>
              <a:t>促进经济社会发展</a:t>
            </a:r>
            <a:r>
              <a:rPr lang="zh-CN" altLang="en-US" sz="2200" dirty="0"/>
              <a:t>具有重要意义</a:t>
            </a:r>
            <a:endParaRPr lang="en-US" altLang="zh-CN" sz="2200" dirty="0"/>
          </a:p>
          <a:p>
            <a:endParaRPr lang="zh-CN" altLang="en-US" dirty="0"/>
          </a:p>
        </p:txBody>
      </p:sp>
    </p:spTree>
    <p:extLst>
      <p:ext uri="{BB962C8B-B14F-4D97-AF65-F5344CB8AC3E}">
        <p14:creationId xmlns:p14="http://schemas.microsoft.com/office/powerpoint/2010/main" xmlns="" val="49305488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71604" y="2071678"/>
            <a:ext cx="6409126" cy="2800767"/>
          </a:xfrm>
          <a:prstGeom prst="rect">
            <a:avLst/>
          </a:prstGeom>
          <a:noFill/>
        </p:spPr>
        <p:txBody>
          <a:bodyPr wrap="none">
            <a:spAutoFit/>
          </a:bodyPr>
          <a:lstStyle/>
          <a:p>
            <a:pPr algn="ctr" fontAlgn="auto">
              <a:spcBef>
                <a:spcPts val="0"/>
              </a:spcBef>
              <a:spcAft>
                <a:spcPts val="0"/>
              </a:spcAft>
              <a:defRPr/>
            </a:pPr>
            <a:r>
              <a:rPr lang="zh-CN" altLang="en-US" sz="4400" b="1" i="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38100" dist="38100" dir="2700000" algn="tl">
                    <a:srgbClr val="000000">
                      <a:alpha val="43137"/>
                    </a:srgbClr>
                  </a:outerShdw>
                </a:effectLst>
                <a:latin typeface="+mn-lt"/>
                <a:ea typeface="+mn-ea"/>
              </a:rPr>
              <a:t>欢迎各位专家多提意见</a:t>
            </a:r>
            <a:r>
              <a:rPr lang="zh-CN" altLang="en-US" sz="4400" b="1" i="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38100" dist="38100" dir="2700000" algn="tl">
                    <a:srgbClr val="000000">
                      <a:alpha val="43137"/>
                    </a:srgbClr>
                  </a:outerShdw>
                </a:effectLst>
                <a:latin typeface="+mn-lt"/>
                <a:ea typeface="+mn-ea"/>
              </a:rPr>
              <a:t>！</a:t>
            </a:r>
            <a:endParaRPr lang="en-US" altLang="zh-CN" sz="4400" b="1" i="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38100" dist="38100" dir="2700000" algn="tl">
                  <a:srgbClr val="000000">
                    <a:alpha val="43137"/>
                  </a:srgbClr>
                </a:outerShdw>
              </a:effectLst>
              <a:latin typeface="+mn-lt"/>
              <a:ea typeface="+mn-ea"/>
            </a:endParaRPr>
          </a:p>
          <a:p>
            <a:pPr algn="ctr" fontAlgn="auto">
              <a:spcBef>
                <a:spcPts val="0"/>
              </a:spcBef>
              <a:spcAft>
                <a:spcPts val="0"/>
              </a:spcAft>
              <a:defRPr/>
            </a:pPr>
            <a:endParaRPr lang="en-US" altLang="zh-CN" sz="4400" b="1" i="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38100" dist="38100" dir="2700000" algn="tl">
                  <a:srgbClr val="000000">
                    <a:alpha val="43137"/>
                  </a:srgbClr>
                </a:outerShdw>
              </a:effectLst>
              <a:latin typeface="+mn-lt"/>
              <a:ea typeface="+mn-ea"/>
            </a:endParaRPr>
          </a:p>
          <a:p>
            <a:pPr algn="ctr" fontAlgn="auto">
              <a:spcBef>
                <a:spcPts val="0"/>
              </a:spcBef>
              <a:spcAft>
                <a:spcPts val="0"/>
              </a:spcAft>
              <a:defRPr/>
            </a:pPr>
            <a:r>
              <a:rPr lang="zh-CN" altLang="en-US" sz="4400" b="1" i="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38100" dist="38100" dir="2700000" algn="tl">
                    <a:srgbClr val="000000">
                      <a:alpha val="43137"/>
                    </a:srgbClr>
                  </a:outerShdw>
                </a:effectLst>
                <a:latin typeface="+mn-lt"/>
                <a:ea typeface="+mn-ea"/>
              </a:rPr>
              <a:t>手机：</a:t>
            </a:r>
            <a:endParaRPr lang="en-US" altLang="zh-CN" sz="4400" b="1" i="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38100" dist="38100" dir="2700000" algn="tl">
                  <a:srgbClr val="000000">
                    <a:alpha val="43137"/>
                  </a:srgbClr>
                </a:outerShdw>
              </a:effectLst>
              <a:latin typeface="+mn-lt"/>
              <a:ea typeface="+mn-ea"/>
            </a:endParaRPr>
          </a:p>
          <a:p>
            <a:pPr algn="ctr" fontAlgn="auto">
              <a:spcBef>
                <a:spcPts val="0"/>
              </a:spcBef>
              <a:spcAft>
                <a:spcPts val="0"/>
              </a:spcAft>
              <a:defRPr/>
            </a:pPr>
            <a:r>
              <a:rPr lang="en-US" altLang="zh-CN" sz="4400" b="1" i="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0000"/>
                </a:solidFill>
                <a:effectLst>
                  <a:outerShdw blurRad="38100" dist="38100" dir="2700000" algn="tl">
                    <a:srgbClr val="000000">
                      <a:alpha val="43137"/>
                    </a:srgbClr>
                  </a:outerShdw>
                </a:effectLst>
                <a:latin typeface="+mn-lt"/>
                <a:ea typeface="+mn-ea"/>
              </a:rPr>
              <a:t>13910579725</a:t>
            </a:r>
            <a:endParaRPr lang="zh-CN" altLang="en-US" sz="4400" b="1" i="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0000"/>
              </a:solidFill>
              <a:effectLst>
                <a:outerShdw blurRad="38100" dist="38100" dir="2700000" algn="tl">
                  <a:srgbClr val="000000">
                    <a:alpha val="43137"/>
                  </a:srgbClr>
                </a:outerShdw>
              </a:effectLst>
              <a:latin typeface="+mn-lt"/>
              <a:ea typeface="+mn-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内容占位符 1"/>
          <p:cNvSpPr>
            <a:spLocks noGrp="1"/>
          </p:cNvSpPr>
          <p:nvPr>
            <p:ph idx="1"/>
          </p:nvPr>
        </p:nvSpPr>
        <p:spPr/>
        <p:txBody>
          <a:bodyPr/>
          <a:lstStyle/>
          <a:p>
            <a:r>
              <a:rPr lang="zh-CN" altLang="en-US" dirty="0" smtClean="0"/>
              <a:t>港口起重机是港口运输过程中的一个重要设备</a:t>
            </a:r>
            <a:endParaRPr lang="en-US" altLang="zh-CN" dirty="0" smtClean="0"/>
          </a:p>
          <a:p>
            <a:endParaRPr lang="en-US" altLang="zh-CN" dirty="0" smtClean="0"/>
          </a:p>
          <a:p>
            <a:r>
              <a:rPr lang="zh-CN" altLang="en-US" dirty="0" smtClean="0"/>
              <a:t>港口起重机的分类</a:t>
            </a:r>
            <a:endParaRPr lang="en-US" altLang="zh-CN" dirty="0" smtClean="0"/>
          </a:p>
          <a:p>
            <a:pPr lvl="1">
              <a:lnSpc>
                <a:spcPct val="150000"/>
              </a:lnSpc>
            </a:pPr>
            <a:r>
              <a:rPr lang="zh-CN" altLang="en-US" dirty="0" smtClean="0"/>
              <a:t>门座式起重机</a:t>
            </a:r>
            <a:endParaRPr lang="en-US" altLang="zh-CN" dirty="0" smtClean="0"/>
          </a:p>
          <a:p>
            <a:pPr lvl="1">
              <a:lnSpc>
                <a:spcPct val="150000"/>
              </a:lnSpc>
            </a:pPr>
            <a:r>
              <a:rPr lang="zh-CN" altLang="en-US" dirty="0" smtClean="0"/>
              <a:t>岸边式集装箱起重机</a:t>
            </a:r>
          </a:p>
          <a:p>
            <a:pPr lvl="1">
              <a:lnSpc>
                <a:spcPct val="150000"/>
              </a:lnSpc>
            </a:pPr>
            <a:r>
              <a:rPr lang="zh-CN" altLang="en-US" dirty="0" smtClean="0"/>
              <a:t>轮胎式集装箱门式起重机</a:t>
            </a:r>
            <a:endParaRPr lang="en-US" altLang="zh-CN" dirty="0" smtClean="0"/>
          </a:p>
          <a:p>
            <a:endParaRPr lang="en-US" altLang="zh-CN" dirty="0" smtClean="0"/>
          </a:p>
          <a:p>
            <a:endParaRPr lang="en-US" altLang="zh-CN" dirty="0" smtClean="0"/>
          </a:p>
          <a:p>
            <a:endParaRPr lang="zh-CN" altLang="en-US" dirty="0"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3012</TotalTime>
  <Words>3759</Words>
  <Application>Microsoft Office PowerPoint</Application>
  <PresentationFormat>全屏显示(4:3)</PresentationFormat>
  <Paragraphs>386</Paragraphs>
  <Slides>89</Slides>
  <Notes>1</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89</vt:i4>
      </vt:variant>
    </vt:vector>
  </HeadingPairs>
  <TitlesOfParts>
    <vt:vector size="90" baseType="lpstr">
      <vt:lpstr>聚合</vt:lpstr>
      <vt:lpstr>大型港口起重机运行安全预警与健康预报系统研究进展</vt:lpstr>
      <vt:lpstr>幻灯片 2</vt:lpstr>
      <vt:lpstr>幻灯片 3</vt:lpstr>
      <vt:lpstr>主要内容</vt:lpstr>
      <vt:lpstr>一、港口发展现状</vt:lpstr>
      <vt:lpstr>幻灯片 6</vt:lpstr>
      <vt:lpstr>幻灯片 7</vt:lpstr>
      <vt:lpstr>幻灯片 8</vt:lpstr>
      <vt:lpstr>幻灯片 9</vt:lpstr>
      <vt:lpstr>幻灯片 10</vt:lpstr>
      <vt:lpstr>幻灯片 11</vt:lpstr>
      <vt:lpstr>幻灯片 12</vt:lpstr>
      <vt:lpstr>二、港机存在的问题与面临的挑战</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三、港机运行安全预警与健康预报系统开发</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安全档案管理模块</vt:lpstr>
      <vt:lpstr>安全档案管理模块</vt:lpstr>
      <vt:lpstr>智能点检模块</vt:lpstr>
      <vt:lpstr>智能点检模块</vt:lpstr>
      <vt:lpstr>智能点检模块</vt:lpstr>
      <vt:lpstr>机构健康监测模块</vt:lpstr>
      <vt:lpstr>机构健康监测模块</vt:lpstr>
      <vt:lpstr>机构健康监测模块</vt:lpstr>
      <vt:lpstr>结构健康监测模块</vt:lpstr>
      <vt:lpstr>结构健康监测模块</vt:lpstr>
      <vt:lpstr>结构健康监测模块</vt:lpstr>
      <vt:lpstr>电气故障诊断模块</vt:lpstr>
      <vt:lpstr>电气故障诊断模块</vt:lpstr>
      <vt:lpstr>电气故障诊断模块</vt:lpstr>
      <vt:lpstr>健康诊断预报模块</vt:lpstr>
      <vt:lpstr>健康诊断预报模块</vt:lpstr>
      <vt:lpstr>安全性评价模块</vt:lpstr>
      <vt:lpstr>安全性评价模块</vt:lpstr>
      <vt:lpstr>四、结束语</vt:lpstr>
      <vt:lpstr>幻灯片 88</vt:lpstr>
      <vt:lpstr>幻灯片 89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冶金起重机械安全健康管理平台解决方案</dc:title>
  <dc:creator>wanglei</dc:creator>
  <cp:lastModifiedBy>丁克勤</cp:lastModifiedBy>
  <cp:revision>360</cp:revision>
  <dcterms:created xsi:type="dcterms:W3CDTF">2013-08-19T08:26:31Z</dcterms:created>
  <dcterms:modified xsi:type="dcterms:W3CDTF">2013-09-10T05:47:20Z</dcterms:modified>
</cp:coreProperties>
</file>