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0" r:id="rId1"/>
    <p:sldMasterId id="2147483804" r:id="rId2"/>
  </p:sldMasterIdLst>
  <p:notesMasterIdLst>
    <p:notesMasterId r:id="rId27"/>
  </p:notesMasterIdLst>
  <p:sldIdLst>
    <p:sldId id="981" r:id="rId3"/>
    <p:sldId id="1476" r:id="rId4"/>
    <p:sldId id="2104" r:id="rId5"/>
    <p:sldId id="2290" r:id="rId6"/>
    <p:sldId id="2261" r:id="rId7"/>
    <p:sldId id="2285" r:id="rId8"/>
    <p:sldId id="2105" r:id="rId9"/>
    <p:sldId id="2216" r:id="rId10"/>
    <p:sldId id="2233" r:id="rId11"/>
    <p:sldId id="2234" r:id="rId12"/>
    <p:sldId id="2273" r:id="rId13"/>
    <p:sldId id="2263" r:id="rId14"/>
    <p:sldId id="2141" r:id="rId15"/>
    <p:sldId id="2288" r:id="rId16"/>
    <p:sldId id="2186" r:id="rId17"/>
    <p:sldId id="2269" r:id="rId18"/>
    <p:sldId id="2278" r:id="rId19"/>
    <p:sldId id="2292" r:id="rId20"/>
    <p:sldId id="2291" r:id="rId21"/>
    <p:sldId id="2176" r:id="rId22"/>
    <p:sldId id="2180" r:id="rId23"/>
    <p:sldId id="2239" r:id="rId24"/>
    <p:sldId id="2248" r:id="rId25"/>
    <p:sldId id="1716" r:id="rId26"/>
  </p:sldIdLst>
  <p:sldSz cx="9144000" cy="6858000" type="screen4x3"/>
  <p:notesSz cx="7315200" cy="96012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微软雅黑" pitchFamily="34" charset="-122"/>
        <a:ea typeface="微软雅黑" pitchFamily="34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微软雅黑" pitchFamily="34" charset="-122"/>
        <a:ea typeface="微软雅黑" pitchFamily="34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微软雅黑" pitchFamily="34" charset="-122"/>
        <a:ea typeface="微软雅黑" pitchFamily="34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微软雅黑" pitchFamily="34" charset="-122"/>
        <a:ea typeface="微软雅黑" pitchFamily="34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微软雅黑" pitchFamily="34" charset="-122"/>
        <a:ea typeface="微软雅黑" pitchFamily="34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2"/>
        </a:solidFill>
        <a:latin typeface="微软雅黑" pitchFamily="34" charset="-122"/>
        <a:ea typeface="微软雅黑" pitchFamily="34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2"/>
        </a:solidFill>
        <a:latin typeface="微软雅黑" pitchFamily="34" charset="-122"/>
        <a:ea typeface="微软雅黑" pitchFamily="34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2"/>
        </a:solidFill>
        <a:latin typeface="微软雅黑" pitchFamily="34" charset="-122"/>
        <a:ea typeface="微软雅黑" pitchFamily="34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2"/>
        </a:solidFill>
        <a:latin typeface="微软雅黑" pitchFamily="34" charset="-122"/>
        <a:ea typeface="微软雅黑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A808"/>
    <a:srgbClr val="FF6600"/>
    <a:srgbClr val="26B8FA"/>
    <a:srgbClr val="FFCC00"/>
    <a:srgbClr val="FF9966"/>
    <a:srgbClr val="FF9933"/>
    <a:srgbClr val="3399FF"/>
    <a:srgbClr val="003366"/>
    <a:srgbClr val="800000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0371" autoAdjust="0"/>
    <p:restoredTop sz="82931" autoAdjust="0"/>
  </p:normalViewPr>
  <p:slideViewPr>
    <p:cSldViewPr>
      <p:cViewPr>
        <p:scale>
          <a:sx n="60" d="100"/>
          <a:sy n="60" d="100"/>
        </p:scale>
        <p:origin x="-640" y="-216"/>
      </p:cViewPr>
      <p:guideLst>
        <p:guide orient="horz" pos="4319"/>
        <p:guide pos="2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</a:lstStyle>
          <a:p>
            <a:pPr>
              <a:defRPr/>
            </a:pPr>
            <a:fld id="{0A38C3EF-5823-4C89-A109-3DD6C72A82B5}" type="datetimeFigureOut">
              <a:rPr lang="zh-CN" altLang="en-US"/>
              <a:pPr>
                <a:defRPr/>
              </a:pPr>
              <a:t>2013/9/11</a:t>
            </a:fld>
            <a:endParaRPr lang="en-US" altLang="zh-CN"/>
          </a:p>
        </p:txBody>
      </p:sp>
      <p:sp>
        <p:nvSpPr>
          <p:cNvPr id="82948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</a:lstStyle>
          <a:p>
            <a:pPr>
              <a:defRPr/>
            </a:pPr>
            <a:fld id="{E40FED7C-69A7-4B1E-AB23-32786C6FA46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185902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0FED7C-69A7-4B1E-AB23-32786C6FA46E}" type="slidenum">
              <a:rPr lang="zh-CN" altLang="en-US" smtClean="0"/>
              <a:pPr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0FED7C-69A7-4B1E-AB23-32786C6FA46E}" type="slidenum">
              <a:rPr lang="zh-CN" altLang="en-US" smtClean="0"/>
              <a:pPr>
                <a:defRPr/>
              </a:pPr>
              <a:t>19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9625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 anchor="t"/>
          <a:lstStyle/>
          <a:p>
            <a:endParaRPr lang="zh-CN" altLang="en-US" dirty="0" smtClean="0"/>
          </a:p>
        </p:txBody>
      </p:sp>
      <p:sp>
        <p:nvSpPr>
          <p:cNvPr id="9626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52E3FC-A473-4694-A6FA-215966B678BA}" type="slidenum">
              <a:rPr lang="zh-CN" altLang="en-US" smtClean="0">
                <a:latin typeface="Arial" charset="0"/>
                <a:ea typeface="黑体" pitchFamily="2" charset="-122"/>
              </a:rPr>
              <a:pPr/>
              <a:t>24</a:t>
            </a:fld>
            <a:endParaRPr lang="en-US" altLang="zh-CN" smtClean="0">
              <a:latin typeface="Arial" charset="0"/>
              <a:ea typeface="黑体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0FED7C-69A7-4B1E-AB23-32786C6FA46E}" type="slidenum">
              <a:rPr lang="zh-CN" altLang="en-US" smtClean="0"/>
              <a:pPr>
                <a:defRPr/>
              </a:pPr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0FED7C-69A7-4B1E-AB23-32786C6FA46E}" type="slidenum">
              <a:rPr lang="zh-CN" altLang="en-US" smtClean="0"/>
              <a:pPr>
                <a:defRPr/>
              </a:pPr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第一阶段</a:t>
            </a:r>
            <a:r>
              <a:rPr lang="zh-CN" altLang="en-US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。为适应国家外向型经济发展形势，港口行业以引进和消化国外的先进信息技术和设备，以提高管理水平和运作效率为目的；</a:t>
            </a:r>
            <a:endParaRPr lang="en-US" altLang="zh-CN" sz="1200" kern="1200" dirty="0" smtClean="0">
              <a:solidFill>
                <a:schemeClr val="tx1"/>
              </a:solidFill>
              <a:latin typeface="Calibri" pitchFamily="34" charset="0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第二阶段是系统应用阶段。</a:t>
            </a:r>
            <a:r>
              <a:rPr lang="zh-CN" altLang="en-US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从上世纪</a:t>
            </a:r>
            <a:r>
              <a:rPr lang="en-US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90</a:t>
            </a:r>
            <a:r>
              <a:rPr lang="zh-CN" altLang="en-US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年代中期到“十五”末，随着网络信息技术的快速发展，港口业以网络</a:t>
            </a:r>
            <a:r>
              <a:rPr lang="en-US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IT</a:t>
            </a:r>
            <a:r>
              <a:rPr lang="zh-CN" altLang="en-US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技术优化管理与业务流程，实现资源共享、系统联动，以提升港口的综合运作效率与竞争力。</a:t>
            </a:r>
            <a:r>
              <a:rPr lang="zh-CN" altLang="en-US" sz="1200" b="1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以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《</a:t>
            </a:r>
            <a:r>
              <a:rPr lang="zh-CN" altLang="en-US" sz="1200" b="1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国际集装箱运输电子信息传输和动作系统及示范工程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》</a:t>
            </a:r>
            <a:r>
              <a:rPr lang="zh-CN" altLang="en-US" sz="1200" b="1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（简称“四点一线”</a:t>
            </a:r>
            <a:r>
              <a:rPr lang="en-US" sz="1200" b="1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EDI</a:t>
            </a:r>
            <a:r>
              <a:rPr lang="zh-CN" altLang="en-US" sz="1200" b="1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示范工程”）最具有代表性。</a:t>
            </a:r>
            <a:endParaRPr lang="en-US" altLang="zh-CN" sz="1200" b="1" kern="1200" dirty="0" smtClean="0">
              <a:solidFill>
                <a:schemeClr val="tx1"/>
              </a:solidFill>
              <a:latin typeface="Calibri" pitchFamily="34" charset="0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第三阶段是拓展升级阶段。</a:t>
            </a:r>
            <a:r>
              <a:rPr lang="zh-CN" altLang="en-US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在“十一五”期间，为适应港城一体化、区域经济快速发展形势，港口行业大力发展现代物流，通过资源整合与协同化应用，打造一体化的信息化环境与服务平台，促进产业升级发展；</a:t>
            </a:r>
            <a:endParaRPr lang="en-US" altLang="zh-CN" sz="1200" kern="1200" dirty="0" smtClean="0">
              <a:solidFill>
                <a:schemeClr val="tx1"/>
              </a:solidFill>
              <a:latin typeface="Calibri" pitchFamily="34" charset="0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第四阶段是高端应用阶段。</a:t>
            </a:r>
            <a:r>
              <a:rPr lang="en-US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2011</a:t>
            </a:r>
            <a:r>
              <a:rPr lang="zh-CN" altLang="en-US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年以来，随着新一代信息技术（如物联网、云计算、智能感知等）的应用与发展，港口行业积极打造区域性信息枢纽，搭建综合应用平台，逐步发展高端应用服务，以进一步提升港口的影响力和综合竞争力。</a:t>
            </a:r>
            <a:endParaRPr lang="en-US" altLang="zh-CN" sz="1200" kern="1200" dirty="0" smtClean="0">
              <a:solidFill>
                <a:schemeClr val="tx1"/>
              </a:solidFill>
              <a:latin typeface="Calibri" pitchFamily="34" charset="0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总结：</a:t>
            </a:r>
            <a:endParaRPr lang="en-US" altLang="zh-CN" b="1" dirty="0" smtClean="0">
              <a:solidFill>
                <a:srgbClr val="000066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、我国港口信息化实现了从</a:t>
            </a: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无</a:t>
            </a:r>
            <a:r>
              <a:rPr lang="zh-CN" altLang="en-US" dirty="0" smtClean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到</a:t>
            </a: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 dirty="0" smtClean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再到</a:t>
            </a: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优</a:t>
            </a:r>
            <a:r>
              <a:rPr lang="zh-CN" altLang="en-US" dirty="0" smtClean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，由“</a:t>
            </a: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量</a:t>
            </a:r>
            <a:r>
              <a:rPr lang="zh-CN" altLang="en-US" dirty="0" smtClean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”向“</a:t>
            </a: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质</a:t>
            </a:r>
            <a:r>
              <a:rPr lang="zh-CN" altLang="en-US" dirty="0" smtClean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”转变的过程</a:t>
            </a:r>
            <a:endParaRPr lang="en-US" altLang="zh-CN" dirty="0" smtClean="0">
              <a:solidFill>
                <a:srgbClr val="000066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>
                <a:solidFill>
                  <a:srgbClr val="000066"/>
                </a:solidFill>
              </a:rPr>
              <a:t>2</a:t>
            </a:r>
            <a:r>
              <a:rPr lang="zh-CN" altLang="en-US" sz="1200" dirty="0" smtClean="0">
                <a:solidFill>
                  <a:srgbClr val="000066"/>
                </a:solidFill>
              </a:rPr>
              <a:t>、尤其是“十一五”以来，随着港口发展理念进一步提升，港口信息化向更为纵深应用发展</a:t>
            </a:r>
            <a:endParaRPr lang="en-US" altLang="zh-CN" sz="1200" dirty="0" smtClean="0">
              <a:solidFill>
                <a:srgbClr val="000066"/>
              </a:solidFill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>
                <a:solidFill>
                  <a:srgbClr val="000066"/>
                </a:solidFill>
              </a:rPr>
              <a:t>3</a:t>
            </a:r>
            <a:r>
              <a:rPr lang="zh-CN" altLang="en-US" sz="1200" dirty="0" smtClean="0">
                <a:solidFill>
                  <a:srgbClr val="000066"/>
                </a:solidFill>
              </a:rPr>
              <a:t>、当前，我国港口总体水平还处于第三阶段，部分先进港口逐步向第四阶段探索过渡，并迈向了世界港口领先的行列</a:t>
            </a:r>
            <a:endParaRPr lang="en-US" altLang="zh-CN" sz="1200" dirty="0" smtClean="0">
              <a:solidFill>
                <a:srgbClr val="000066"/>
              </a:solidFill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dirty="0" smtClean="0">
              <a:solidFill>
                <a:srgbClr val="000066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0FED7C-69A7-4B1E-AB23-32786C6FA46E}" type="slidenum">
              <a:rPr lang="zh-CN" altLang="en-US" smtClean="0"/>
              <a:pPr>
                <a:defRPr/>
              </a:pPr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0FED7C-69A7-4B1E-AB23-32786C6FA46E}" type="slidenum">
              <a:rPr lang="zh-CN" altLang="en-US" smtClean="0"/>
              <a:pPr>
                <a:defRPr/>
              </a:pPr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0FED7C-69A7-4B1E-AB23-32786C6FA46E}" type="slidenum">
              <a:rPr lang="zh-CN" altLang="en-US" smtClean="0"/>
              <a:pPr>
                <a:defRPr/>
              </a:pPr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0FED7C-69A7-4B1E-AB23-32786C6FA46E}" type="slidenum">
              <a:rPr lang="zh-CN" altLang="en-US" smtClean="0"/>
              <a:pPr>
                <a:defRPr/>
              </a:pPr>
              <a:t>16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0FED7C-69A7-4B1E-AB23-32786C6FA46E}" type="slidenum">
              <a:rPr lang="zh-CN" altLang="en-US" smtClean="0"/>
              <a:pPr>
                <a:defRPr/>
              </a:pPr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0FED7C-69A7-4B1E-AB23-32786C6FA46E}" type="slidenum">
              <a:rPr lang="zh-CN" altLang="en-US" smtClean="0"/>
              <a:pPr>
                <a:defRPr/>
              </a:pPr>
              <a:t>18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937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1928802"/>
            <a:ext cx="3714750" cy="2428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圆角矩形 10"/>
          <p:cNvSpPr/>
          <p:nvPr userDrawn="1"/>
        </p:nvSpPr>
        <p:spPr bwMode="auto">
          <a:xfrm>
            <a:off x="0" y="1714488"/>
            <a:ext cx="6072198" cy="2857520"/>
          </a:xfrm>
          <a:prstGeom prst="roundRect">
            <a:avLst/>
          </a:prstGeom>
          <a:ln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CC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0" y="0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80EC4-545D-4210-BCFE-3534D87FC11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2" name="Rectangle 16"/>
          <p:cNvSpPr>
            <a:spLocks noChangeArrowheads="1"/>
          </p:cNvSpPr>
          <p:nvPr userDrawn="1"/>
        </p:nvSpPr>
        <p:spPr bwMode="auto">
          <a:xfrm>
            <a:off x="-508" y="6764734"/>
            <a:ext cx="9144000" cy="12065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zh-CN" altLang="en-US" sz="1600" b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5916" y="201142"/>
            <a:ext cx="8229600" cy="56356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0" y="0"/>
            <a:ext cx="2133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BD2DB-1852-4D7F-9614-350A4CC9EB0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600551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60055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0" y="0"/>
            <a:ext cx="2133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B64E35-4A67-4BAD-94EF-8A5498C3821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5916" y="201142"/>
            <a:ext cx="8229600" cy="56356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0" y="0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EB155-EF14-4FFE-9826-ECBF7A32D37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AE4F1F-C9C3-41DA-A1F2-ED6173439B36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" name="Rectangle 16"/>
          <p:cNvSpPr>
            <a:spLocks noChangeArrowheads="1"/>
          </p:cNvSpPr>
          <p:nvPr userDrawn="1"/>
        </p:nvSpPr>
        <p:spPr bwMode="auto">
          <a:xfrm>
            <a:off x="-508" y="6643710"/>
            <a:ext cx="9144000" cy="241674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zh-CN" altLang="en-US" sz="1600" b="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11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1928802"/>
            <a:ext cx="3714750" cy="2428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圆角矩形 11"/>
          <p:cNvSpPr/>
          <p:nvPr userDrawn="1"/>
        </p:nvSpPr>
        <p:spPr bwMode="auto">
          <a:xfrm>
            <a:off x="0" y="1714488"/>
            <a:ext cx="6072198" cy="2857520"/>
          </a:xfrm>
          <a:prstGeom prst="roundRect">
            <a:avLst/>
          </a:prstGeom>
          <a:ln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CC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Picture 8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1784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5916" y="201142"/>
            <a:ext cx="8229600" cy="563562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010400" y="404664"/>
            <a:ext cx="2133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25450-A045-4088-90DB-A488A401F00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" y="3491667"/>
            <a:ext cx="9215470" cy="1437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 userDrawn="1"/>
        </p:nvSpPr>
        <p:spPr bwMode="auto">
          <a:xfrm>
            <a:off x="457200" y="31908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 eaLnBrk="0" hangingPunct="0">
              <a:defRPr/>
            </a:pPr>
            <a:r>
              <a:rPr lang="zh-CN" altLang="en-US" sz="3200" b="0" kern="0" dirty="0">
                <a:latin typeface="+mj-lt"/>
                <a:ea typeface="+mj-ea"/>
                <a:cs typeface="+mj-cs"/>
              </a:rPr>
              <a:t>单击此处编辑母版标题样式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384273"/>
            <a:ext cx="7772400" cy="302262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0" y="0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FCA9D-89F1-48DD-9254-B250DDEA4DC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5916" y="201142"/>
            <a:ext cx="8229600" cy="56356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0" y="0"/>
            <a:ext cx="2133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8AE58-FC3C-4CC6-85DB-217830A35A1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0" y="0"/>
            <a:ext cx="2133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4CE800-0CF2-47E7-BC3A-B74E0AF09CC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5916" y="201142"/>
            <a:ext cx="8229600" cy="56356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0" y="0"/>
            <a:ext cx="2133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6414D5-8224-4FFE-8617-58E08468477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1908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0" y="0"/>
            <a:ext cx="2133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F39B5-7EFE-4E7A-BD32-1A06ECC50A9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0" y="0"/>
            <a:ext cx="2133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04C20B-3713-4E7E-9ABF-E8487D2231D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0" y="0"/>
            <a:ext cx="2133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80559-5DA4-48CE-8C79-BB00600285D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3988" y="1076325"/>
            <a:ext cx="8229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3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43600" y="6508750"/>
            <a:ext cx="2895600" cy="2905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537325"/>
            <a:ext cx="2133600" cy="2587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03AE4F1F-C9C3-41DA-A1F2-ED6173439B3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" name="Rectangle 16"/>
          <p:cNvSpPr>
            <a:spLocks noChangeArrowheads="1"/>
          </p:cNvSpPr>
          <p:nvPr userDrawn="1"/>
        </p:nvSpPr>
        <p:spPr bwMode="auto">
          <a:xfrm>
            <a:off x="-508" y="6764734"/>
            <a:ext cx="9144000" cy="12065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zh-CN" altLang="en-US" sz="1600" b="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16" name="Picture 8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44000" cy="21784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92" r:id="rId1"/>
    <p:sldLayoutId id="2147484472" r:id="rId2"/>
    <p:sldLayoutId id="2147484493" r:id="rId3"/>
    <p:sldLayoutId id="2147484473" r:id="rId4"/>
    <p:sldLayoutId id="2147484474" r:id="rId5"/>
    <p:sldLayoutId id="2147484475" r:id="rId6"/>
    <p:sldLayoutId id="2147484476" r:id="rId7"/>
    <p:sldLayoutId id="2147484477" r:id="rId8"/>
    <p:sldLayoutId id="2147484478" r:id="rId9"/>
    <p:sldLayoutId id="2147484479" r:id="rId10"/>
    <p:sldLayoutId id="2147484480" r:id="rId11"/>
    <p:sldLayoutId id="2147484494" r:id="rId12"/>
    <p:sldLayoutId id="2147484495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39688" y="3546475"/>
            <a:ext cx="9229726" cy="139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76325"/>
            <a:ext cx="8229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1908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81" r:id="rId1"/>
    <p:sldLayoutId id="2147484482" r:id="rId2"/>
    <p:sldLayoutId id="2147484483" r:id="rId3"/>
    <p:sldLayoutId id="2147484484" r:id="rId4"/>
    <p:sldLayoutId id="2147484485" r:id="rId5"/>
    <p:sldLayoutId id="2147484486" r:id="rId6"/>
    <p:sldLayoutId id="2147484487" r:id="rId7"/>
    <p:sldLayoutId id="2147484488" r:id="rId8"/>
    <p:sldLayoutId id="2147484489" r:id="rId9"/>
    <p:sldLayoutId id="2147484490" r:id="rId10"/>
    <p:sldLayoutId id="214748449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images.google.com/imgres?imgurl=http://www.gui-lin.cn/images/zhaoping1.jpg&amp;imgrefurl=http://www.gui-lin.cn/html/zhaoping.asp&amp;h=300&amp;w=376&amp;sz=16&amp;tbnid=N763KWg_cuEJ:&amp;tbnh=94&amp;tbnw=118&amp;hl=zh-CN&amp;start=4&amp;prev=/images?q=%E7%94%B5%E5%AD%90%E6%B1%9F%E5%9B%BE&amp;svnum=10&amp;hl=zh-CN&amp;lr=&amp;newwindow=1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7938" y="1238220"/>
            <a:ext cx="9144000" cy="1801813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lnSpc>
                <a:spcPts val="8400"/>
              </a:lnSpc>
              <a:defRPr/>
            </a:pPr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以信息化为引领</a:t>
            </a:r>
            <a:r>
              <a:rPr lang="en-US" altLang="zh-CN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促进智慧型港口建设</a:t>
            </a:r>
          </a:p>
        </p:txBody>
      </p:sp>
      <p:sp>
        <p:nvSpPr>
          <p:cNvPr id="12291" name="Text Box 7"/>
          <p:cNvSpPr txBox="1">
            <a:spLocks noChangeArrowheads="1"/>
          </p:cNvSpPr>
          <p:nvPr/>
        </p:nvSpPr>
        <p:spPr bwMode="auto">
          <a:xfrm>
            <a:off x="3197224" y="6180479"/>
            <a:ext cx="287180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2013</a:t>
            </a:r>
            <a:r>
              <a:rPr lang="zh-CN" altLang="en-US" sz="2400" b="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年</a:t>
            </a:r>
            <a:r>
              <a:rPr lang="en-US" altLang="zh-CN" sz="2400" b="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9</a:t>
            </a:r>
            <a:r>
              <a:rPr lang="zh-CN" altLang="en-US" sz="2400" b="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月  青岛</a:t>
            </a:r>
            <a:endParaRPr lang="zh-CN" altLang="en-US" sz="2400" b="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charset="0"/>
              <a:cs typeface="Arial" charset="0"/>
            </a:endParaRPr>
          </a:p>
        </p:txBody>
      </p:sp>
      <p:sp>
        <p:nvSpPr>
          <p:cNvPr id="12292" name="Text Box 6"/>
          <p:cNvSpPr txBox="1">
            <a:spLocks noChangeArrowheads="1"/>
          </p:cNvSpPr>
          <p:nvPr/>
        </p:nvSpPr>
        <p:spPr bwMode="auto">
          <a:xfrm>
            <a:off x="863600" y="5400675"/>
            <a:ext cx="75247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交通运输部水运科学研究院  </a:t>
            </a:r>
            <a:r>
              <a:rPr lang="zh-CN" altLang="en-US" sz="3200" b="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史世武</a:t>
            </a:r>
            <a:endParaRPr lang="zh-CN" altLang="en-US" sz="3200" b="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314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5135" y="3573016"/>
            <a:ext cx="7269163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000108"/>
            <a:ext cx="8543981" cy="524827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None/>
            </a:pP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趋势三</a:t>
            </a:r>
            <a:r>
              <a:rPr lang="en-US" altLang="zh-CN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4600"/>
              </a:lnSpc>
              <a:spcBef>
                <a:spcPts val="1200"/>
              </a:spcBef>
              <a:spcAft>
                <a:spcPts val="1200"/>
              </a:spcAft>
              <a:buClr>
                <a:schemeClr val="tx1">
                  <a:lumMod val="50000"/>
                </a:schemeClr>
              </a:buClr>
              <a:buNone/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	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数据战略意识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进一步提升，信息高端应用与安全可控，成为港口信息化重中之重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158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zh-CN" altLang="en-US" sz="2400" b="0" dirty="0" smtClean="0"/>
              <a:t>数据资源日益成为港口的</a:t>
            </a:r>
            <a:r>
              <a:rPr lang="zh-CN" altLang="en-US" sz="2400" dirty="0" smtClean="0">
                <a:solidFill>
                  <a:srgbClr val="C00000"/>
                </a:solidFill>
              </a:rPr>
              <a:t>主导战略资源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indent="158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zh-CN" altLang="en-US" sz="2400" b="0" dirty="0" smtClean="0"/>
              <a:t>以数据资源为核心推动产业化，</a:t>
            </a:r>
            <a:r>
              <a:rPr lang="zh-CN" altLang="en-US" sz="2400" dirty="0" smtClean="0">
                <a:solidFill>
                  <a:srgbClr val="C00000"/>
                </a:solidFill>
              </a:rPr>
              <a:t>新经济增长极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indent="158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zh-CN" altLang="en-US" sz="2400" b="0" dirty="0" smtClean="0"/>
              <a:t>未来围绕港口物流链的</a:t>
            </a:r>
            <a:r>
              <a:rPr lang="zh-CN" altLang="en-US" sz="2400" dirty="0" smtClean="0">
                <a:solidFill>
                  <a:srgbClr val="C00000"/>
                </a:solidFill>
              </a:rPr>
              <a:t>数据资源竞争</a:t>
            </a:r>
            <a:r>
              <a:rPr lang="zh-CN" altLang="en-US" sz="2400" b="0" dirty="0" smtClean="0"/>
              <a:t>，将愈演愈烈</a:t>
            </a:r>
            <a:endParaRPr lang="en-US" altLang="zh-CN" sz="2400" b="0" dirty="0" smtClean="0"/>
          </a:p>
          <a:p>
            <a:pPr indent="158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zh-CN" altLang="en-US" sz="2400" b="0" dirty="0" smtClean="0"/>
              <a:t>在数据深度应用、服务产业化方面有</a:t>
            </a:r>
            <a:r>
              <a:rPr lang="zh-CN" altLang="en-US" sz="2400" dirty="0" smtClean="0">
                <a:solidFill>
                  <a:srgbClr val="C00000"/>
                </a:solidFill>
              </a:rPr>
              <a:t>明显短板</a:t>
            </a:r>
            <a:endParaRPr lang="zh-CN" altLang="en-US" sz="2400" b="0" dirty="0" smtClean="0"/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None/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None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14366" y="142852"/>
            <a:ext cx="8229600" cy="563562"/>
          </a:xfrm>
        </p:spPr>
        <p:txBody>
          <a:bodyPr/>
          <a:lstStyle/>
          <a:p>
            <a:pPr algn="ctr"/>
            <a:r>
              <a:rPr lang="zh-CN" altLang="en-US" sz="3600" b="1" kern="1200" dirty="0" smtClean="0">
                <a:solidFill>
                  <a:schemeClr val="tx1"/>
                </a:solidFill>
                <a:latin typeface="+mj-ea"/>
              </a:rPr>
              <a:t>未来港口信息化发展趋势</a:t>
            </a:r>
            <a:endParaRPr lang="zh-CN" altLang="en-US" sz="3600" b="1" kern="1200" dirty="0">
              <a:solidFill>
                <a:schemeClr val="tx1"/>
              </a:solidFill>
              <a:latin typeface="+mj-ea"/>
            </a:endParaRPr>
          </a:p>
        </p:txBody>
      </p:sp>
      <p:pic>
        <p:nvPicPr>
          <p:cNvPr id="8" name="图片 7" descr="数据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2199" y="4999299"/>
            <a:ext cx="3071802" cy="17158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000108"/>
            <a:ext cx="8543981" cy="524827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None/>
            </a:pP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趋势四</a:t>
            </a:r>
            <a:r>
              <a:rPr lang="en-US" altLang="zh-CN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None/>
            </a:pP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精细化服务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能力与水平，成为衡量港口综合竞争力的新标杆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1270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sz="2400" b="0" dirty="0" smtClean="0"/>
              <a:t>港口</a:t>
            </a:r>
            <a:r>
              <a:rPr lang="zh-CN" altLang="en-US" sz="2400" dirty="0" smtClean="0">
                <a:solidFill>
                  <a:srgbClr val="C00000"/>
                </a:solidFill>
              </a:rPr>
              <a:t>腹地界限</a:t>
            </a:r>
            <a:r>
              <a:rPr lang="zh-CN" altLang="en-US" sz="2400" b="0" dirty="0" smtClean="0"/>
              <a:t>越来越模糊，对物流全程服务也越来越高</a:t>
            </a:r>
            <a:endParaRPr lang="en-US" altLang="zh-CN" sz="2400" b="0" dirty="0" smtClean="0"/>
          </a:p>
          <a:p>
            <a:pPr indent="1270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sz="2400" b="0" dirty="0" smtClean="0"/>
              <a:t>更精细、敏捷、智能的服务，衡量综合竞争力的</a:t>
            </a:r>
            <a:r>
              <a:rPr lang="zh-CN" altLang="en-US" sz="2400" dirty="0" smtClean="0">
                <a:solidFill>
                  <a:srgbClr val="C00000"/>
                </a:solidFill>
              </a:rPr>
              <a:t>重要基准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indent="1270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sz="2400" b="0" dirty="0" smtClean="0"/>
              <a:t>新加坡</a:t>
            </a:r>
            <a:r>
              <a:rPr lang="en-US" altLang="en-US" sz="2400" dirty="0" err="1" smtClean="0">
                <a:solidFill>
                  <a:srgbClr val="C00000"/>
                </a:solidFill>
              </a:rPr>
              <a:t>PortNET</a:t>
            </a:r>
            <a:r>
              <a:rPr lang="zh-CN" altLang="en-US" sz="2400" b="0" dirty="0" smtClean="0"/>
              <a:t>，保障港口高效运作，也赢得市场机遇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None/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14366" y="142852"/>
            <a:ext cx="8229600" cy="563562"/>
          </a:xfrm>
        </p:spPr>
        <p:txBody>
          <a:bodyPr/>
          <a:lstStyle/>
          <a:p>
            <a:pPr algn="ctr"/>
            <a:r>
              <a:rPr lang="zh-CN" altLang="en-US" sz="3600" b="1" kern="1200" dirty="0" smtClean="0">
                <a:solidFill>
                  <a:schemeClr val="tx1"/>
                </a:solidFill>
                <a:latin typeface="+mj-ea"/>
              </a:rPr>
              <a:t>未来港口信息化发展趋势</a:t>
            </a:r>
            <a:endParaRPr lang="zh-CN" altLang="en-US" sz="3600" b="1" kern="1200" dirty="0">
              <a:solidFill>
                <a:schemeClr val="tx1"/>
              </a:solidFill>
              <a:latin typeface="+mj-ea"/>
            </a:endParaRPr>
          </a:p>
        </p:txBody>
      </p:sp>
      <p:pic>
        <p:nvPicPr>
          <p:cNvPr id="4" name="图片 3" descr="服务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05628" y="5067302"/>
            <a:ext cx="2238372" cy="17906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14366" y="142852"/>
            <a:ext cx="8229600" cy="563562"/>
          </a:xfrm>
        </p:spPr>
        <p:txBody>
          <a:bodyPr/>
          <a:lstStyle/>
          <a:p>
            <a:pPr algn="ctr"/>
            <a:r>
              <a:rPr lang="zh-CN" altLang="en-US" sz="3600" b="1" kern="1200" dirty="0" smtClean="0">
                <a:solidFill>
                  <a:schemeClr val="tx1"/>
                </a:solidFill>
                <a:latin typeface="+mj-ea"/>
              </a:rPr>
              <a:t>未来港口信息化发展趋势</a:t>
            </a:r>
            <a:endParaRPr lang="zh-CN" altLang="en-US" sz="3600" b="1" kern="1200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000108"/>
            <a:ext cx="8543981" cy="524827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None/>
            </a:pP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趋势五</a:t>
            </a:r>
            <a:r>
              <a:rPr lang="en-US" altLang="zh-CN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None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集约化、协同</a:t>
            </a: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化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是未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来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港口信息化运营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管理的主导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模式</a:t>
            </a:r>
          </a:p>
        </p:txBody>
      </p:sp>
      <p:pic>
        <p:nvPicPr>
          <p:cNvPr id="13" name="Picture 4" descr="verkeerspost_uitzich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212976"/>
            <a:ext cx="3786214" cy="232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4" cstate="print"/>
          <a:srcRect l="23077" t="56581" r="19231" b="2817"/>
          <a:stretch>
            <a:fillRect/>
          </a:stretch>
        </p:blipFill>
        <p:spPr bwMode="auto">
          <a:xfrm>
            <a:off x="4357686" y="4237855"/>
            <a:ext cx="4143404" cy="2482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2143116"/>
            <a:ext cx="6400800" cy="17526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+mj-cs"/>
              </a:rPr>
              <a:t>第三部分</a:t>
            </a:r>
          </a:p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dirty="0" smtClean="0">
                <a:latin typeface="+mj-ea"/>
                <a:ea typeface="+mj-ea"/>
                <a:cs typeface="+mj-cs"/>
              </a:rPr>
              <a:t>港口发展新理念</a:t>
            </a:r>
            <a:r>
              <a:rPr lang="en-US" altLang="zh-CN" dirty="0" smtClean="0">
                <a:latin typeface="+mj-ea"/>
                <a:ea typeface="+mj-ea"/>
                <a:cs typeface="+mj-cs"/>
              </a:rPr>
              <a:t>—</a:t>
            </a:r>
            <a:r>
              <a:rPr lang="zh-CN" altLang="en-US" dirty="0" smtClean="0">
                <a:latin typeface="+mj-ea"/>
                <a:ea typeface="+mj-ea"/>
                <a:cs typeface="+mj-cs"/>
              </a:rPr>
              <a:t>智慧型港口</a:t>
            </a:r>
            <a:endParaRPr lang="en-US" altLang="zh-CN" dirty="0" smtClean="0">
              <a:latin typeface="+mj-ea"/>
              <a:ea typeface="+mj-ea"/>
              <a:cs typeface="+mj-cs"/>
            </a:endParaRPr>
          </a:p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en-US" altLang="zh-CN" dirty="0" smtClean="0">
                <a:latin typeface="+mj-ea"/>
                <a:ea typeface="+mj-ea"/>
                <a:cs typeface="+mj-cs"/>
              </a:rPr>
              <a:t>(Smart Port)</a:t>
            </a:r>
            <a:endParaRPr lang="zh-CN" altLang="en-US" dirty="0" smtClean="0">
              <a:latin typeface="+mj-ea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港口行业发展态势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3988" y="1076325"/>
            <a:ext cx="8347102" cy="5248275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zh-CN" altLang="en-US" sz="2900" b="0" dirty="0" smtClean="0">
                <a:solidFill>
                  <a:srgbClr val="000066"/>
                </a:solidFill>
                <a:latin typeface="+mj-ea"/>
                <a:ea typeface="+mj-ea"/>
              </a:rPr>
              <a:t>港口在供应链中的角色，正发生</a:t>
            </a:r>
            <a:r>
              <a:rPr lang="zh-CN" altLang="en-US" sz="2900" dirty="0" smtClean="0">
                <a:solidFill>
                  <a:srgbClr val="C00000"/>
                </a:solidFill>
                <a:latin typeface="+mj-ea"/>
                <a:ea typeface="+mj-ea"/>
              </a:rPr>
              <a:t>深刻变化</a:t>
            </a:r>
            <a:endParaRPr lang="en-US" altLang="zh-CN" sz="2900" dirty="0" smtClean="0">
              <a:solidFill>
                <a:srgbClr val="C00000"/>
              </a:solidFill>
              <a:latin typeface="+mj-ea"/>
              <a:ea typeface="+mj-ea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zh-CN" altLang="en-US" sz="2900" b="0" dirty="0" smtClean="0">
                <a:solidFill>
                  <a:srgbClr val="000066"/>
                </a:solidFill>
                <a:latin typeface="+mj-ea"/>
                <a:ea typeface="+mj-ea"/>
              </a:rPr>
              <a:t>港口信息化更趋</a:t>
            </a:r>
            <a:r>
              <a:rPr lang="zh-CN" altLang="en-US" sz="2900" dirty="0" smtClean="0">
                <a:solidFill>
                  <a:srgbClr val="C00000"/>
                </a:solidFill>
                <a:latin typeface="+mj-ea"/>
                <a:ea typeface="+mj-ea"/>
              </a:rPr>
              <a:t>理性化</a:t>
            </a:r>
            <a:r>
              <a:rPr lang="zh-CN" altLang="en-US" sz="2900" b="0" dirty="0" smtClean="0">
                <a:solidFill>
                  <a:srgbClr val="000066"/>
                </a:solidFill>
                <a:latin typeface="+mj-ea"/>
                <a:ea typeface="+mj-ea"/>
              </a:rPr>
              <a:t>，数据战略与信息服务意识增强</a:t>
            </a:r>
            <a:endParaRPr lang="en-US" altLang="zh-CN" sz="2900" b="0" dirty="0" smtClean="0">
              <a:solidFill>
                <a:srgbClr val="000066"/>
              </a:solidFill>
              <a:latin typeface="+mj-ea"/>
              <a:ea typeface="+mj-ea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zh-CN" altLang="en-US" sz="2900" b="0" dirty="0" smtClean="0">
                <a:solidFill>
                  <a:srgbClr val="000066"/>
                </a:solidFill>
                <a:latin typeface="+mj-ea"/>
                <a:ea typeface="+mj-ea"/>
              </a:rPr>
              <a:t>但与世界先进港口相比存在一定差距，将对未来可持续发展产生</a:t>
            </a:r>
            <a:r>
              <a:rPr lang="zh-CN" altLang="en-US" sz="2900" dirty="0" smtClean="0">
                <a:solidFill>
                  <a:srgbClr val="C00000"/>
                </a:solidFill>
                <a:latin typeface="+mj-ea"/>
                <a:ea typeface="+mj-ea"/>
              </a:rPr>
              <a:t>深远影响</a:t>
            </a:r>
            <a:endParaRPr lang="en-US" altLang="zh-CN" sz="2900" dirty="0" smtClean="0">
              <a:solidFill>
                <a:srgbClr val="C00000"/>
              </a:solidFill>
              <a:latin typeface="+mj-ea"/>
              <a:ea typeface="+mj-ea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zh-CN" altLang="en-US" sz="2900" b="0" dirty="0" smtClean="0">
                <a:solidFill>
                  <a:srgbClr val="000066"/>
                </a:solidFill>
                <a:latin typeface="+mj-ea"/>
                <a:ea typeface="+mj-ea"/>
              </a:rPr>
              <a:t>近年来世界各大港积极探索打造</a:t>
            </a:r>
            <a:r>
              <a:rPr lang="zh-CN" altLang="en-US" sz="2900" dirty="0" smtClean="0">
                <a:solidFill>
                  <a:srgbClr val="C00000"/>
                </a:solidFill>
                <a:latin typeface="+mj-ea"/>
                <a:ea typeface="+mj-ea"/>
              </a:rPr>
              <a:t>智慧型港口</a:t>
            </a:r>
            <a:r>
              <a:rPr lang="en-US" altLang="zh-CN" sz="2900" dirty="0" smtClean="0">
                <a:solidFill>
                  <a:srgbClr val="C00000"/>
                </a:solidFill>
                <a:latin typeface="+mj-ea"/>
                <a:ea typeface="+mj-ea"/>
              </a:rPr>
              <a:t>——Smart Port</a:t>
            </a:r>
            <a:endParaRPr lang="zh-CN" altLang="en-US" sz="2900" dirty="0" smtClean="0">
              <a:solidFill>
                <a:srgbClr val="C00000"/>
              </a:solidFill>
              <a:latin typeface="+mj-ea"/>
              <a:ea typeface="+mj-ea"/>
            </a:endParaRPr>
          </a:p>
          <a:p>
            <a:endParaRPr lang="en-US" altLang="zh-CN" sz="3000" b="0" dirty="0" smtClean="0">
              <a:solidFill>
                <a:srgbClr val="000066"/>
              </a:solidFill>
              <a:latin typeface="+mj-ea"/>
              <a:ea typeface="+mj-ea"/>
            </a:endParaRPr>
          </a:p>
          <a:p>
            <a:endParaRPr lang="zh-CN" altLang="en-US" sz="3000" b="0" dirty="0" smtClean="0">
              <a:solidFill>
                <a:srgbClr val="000066"/>
              </a:solidFill>
              <a:latin typeface="+mj-ea"/>
              <a:ea typeface="+mj-ea"/>
            </a:endParaRPr>
          </a:p>
        </p:txBody>
      </p:sp>
      <p:pic>
        <p:nvPicPr>
          <p:cNvPr id="7" name="Picture 2" descr="G:\Users\YL\Desktop\cf5a83165a6b7c6ff2de32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5000633"/>
            <a:ext cx="3000364" cy="18573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G:\Users\YL\Desktop\2009268578498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029121"/>
            <a:ext cx="3071802" cy="19003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图片 12" descr="智慧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6638" y="5000660"/>
            <a:ext cx="3086998" cy="19288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1"/>
          <p:cNvSpPr>
            <a:spLocks noGrp="1"/>
          </p:cNvSpPr>
          <p:nvPr>
            <p:ph type="title"/>
          </p:nvPr>
        </p:nvSpPr>
        <p:spPr>
          <a:xfrm>
            <a:off x="357158" y="150794"/>
            <a:ext cx="8229600" cy="563562"/>
          </a:xfrm>
        </p:spPr>
        <p:txBody>
          <a:bodyPr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智慧型港口（</a:t>
            </a:r>
            <a:r>
              <a:rPr lang="en-US" altLang="zh-CN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Smart Port</a:t>
            </a: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）是什么？</a:t>
            </a:r>
          </a:p>
        </p:txBody>
      </p:sp>
      <p:sp>
        <p:nvSpPr>
          <p:cNvPr id="38915" name="内容占位符 2"/>
          <p:cNvSpPr>
            <a:spLocks noGrp="1"/>
          </p:cNvSpPr>
          <p:nvPr>
            <p:ph idx="1"/>
          </p:nvPr>
        </p:nvSpPr>
        <p:spPr>
          <a:xfrm>
            <a:off x="153988" y="1076325"/>
            <a:ext cx="8763000" cy="524827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b="0" dirty="0" smtClean="0">
                <a:latin typeface="微软雅黑" pitchFamily="34" charset="-122"/>
                <a:ea typeface="微软雅黑" pitchFamily="34" charset="-122"/>
              </a:rPr>
              <a:t>港口发展</a:t>
            </a:r>
            <a:r>
              <a:rPr lang="zh-CN" altLang="en-US" b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新理念</a:t>
            </a:r>
            <a:r>
              <a:rPr lang="zh-CN" altLang="en-US" b="0" dirty="0" smtClean="0">
                <a:latin typeface="微软雅黑" pitchFamily="34" charset="-122"/>
                <a:ea typeface="微软雅黑" pitchFamily="34" charset="-122"/>
              </a:rPr>
              <a:t>和科技催生的</a:t>
            </a:r>
            <a:r>
              <a:rPr lang="zh-CN" altLang="en-US" b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新概念</a:t>
            </a:r>
            <a:endParaRPr lang="en-US" altLang="zh-CN" b="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b="0" dirty="0" smtClean="0">
                <a:latin typeface="微软雅黑" pitchFamily="34" charset="-122"/>
                <a:ea typeface="微软雅黑" pitchFamily="34" charset="-122"/>
              </a:rPr>
              <a:t>理论上，指以</a:t>
            </a:r>
            <a:r>
              <a:rPr lang="zh-CN" altLang="en-US" b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理性思维</a:t>
            </a:r>
            <a:r>
              <a:rPr lang="zh-CN" altLang="en-US" b="0" dirty="0" smtClean="0">
                <a:latin typeface="微软雅黑" pitchFamily="34" charset="-122"/>
                <a:ea typeface="微软雅黑" pitchFamily="34" charset="-122"/>
              </a:rPr>
              <a:t>来处理港口生产经营和可持续发展和战略问题，综合应用新一代信息技术，实现资源配置智能化、服务敏捷化、生产管理柔性化、港城和谐化的</a:t>
            </a:r>
            <a:r>
              <a:rPr lang="zh-CN" altLang="en-US" b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全新港口发展模式</a:t>
            </a:r>
            <a:r>
              <a:rPr lang="zh-CN" altLang="en-US" b="0" dirty="0" smtClean="0">
                <a:latin typeface="微软雅黑" pitchFamily="34" charset="-122"/>
                <a:ea typeface="微软雅黑" pitchFamily="34" charset="-122"/>
              </a:rPr>
              <a:t>，综合软实力</a:t>
            </a:r>
            <a:r>
              <a:rPr lang="zh-CN" altLang="en-US" b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战略提升</a:t>
            </a:r>
            <a:endParaRPr lang="en-US" altLang="zh-CN" b="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b="0" dirty="0" smtClean="0">
                <a:latin typeface="微软雅黑" pitchFamily="34" charset="-122"/>
                <a:ea typeface="微软雅黑" pitchFamily="34" charset="-122"/>
              </a:rPr>
              <a:t>强调</a:t>
            </a:r>
            <a:r>
              <a:rPr lang="zh-CN" altLang="en-US" b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系统性、战略性和社会性思维</a:t>
            </a:r>
            <a:endParaRPr lang="en-US" altLang="zh-CN" b="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endParaRPr lang="en-US" altLang="zh-CN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9" y="4699195"/>
            <a:ext cx="2643206" cy="2087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内容占位符 2"/>
          <p:cNvSpPr>
            <a:spLocks noGrp="1"/>
          </p:cNvSpPr>
          <p:nvPr>
            <p:ph idx="1"/>
          </p:nvPr>
        </p:nvSpPr>
        <p:spPr>
          <a:xfrm>
            <a:off x="914400" y="1285860"/>
            <a:ext cx="8229600" cy="5108575"/>
          </a:xfrm>
        </p:spPr>
        <p:txBody>
          <a:bodyPr/>
          <a:lstStyle/>
          <a:p>
            <a:pPr lvl="1">
              <a:lnSpc>
                <a:spcPct val="150000"/>
              </a:lnSpc>
              <a:spcBef>
                <a:spcPct val="0"/>
              </a:spcBef>
              <a:buSzPct val="90000"/>
              <a:buBlip>
                <a:blip r:embed="rId3"/>
              </a:buBlip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可持续发展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SzPct val="90000"/>
              <a:buBlip>
                <a:blip r:embed="rId3"/>
              </a:buBlip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绿色生态型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SzPct val="90000"/>
              <a:buBlip>
                <a:blip r:embed="rId3"/>
              </a:buBlip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便捷化集疏运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SzPct val="90000"/>
              <a:buBlip>
                <a:blip r:embed="rId3"/>
              </a:buBlip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智能化控制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SzPct val="90000"/>
              <a:buBlip>
                <a:blip r:embed="rId3"/>
              </a:buBlip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精细化服务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SzPct val="90000"/>
              <a:buBlip>
                <a:blip r:embed="rId3"/>
              </a:buBlip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集约化运营      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SzPct val="90000"/>
              <a:buBlip>
                <a:blip r:embed="rId3"/>
              </a:buBlip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敏捷化响应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SzPct val="90000"/>
              <a:buBlip>
                <a:blip r:embed="rId3"/>
              </a:buBlip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和谐化港城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SzPct val="90000"/>
              <a:buBlip>
                <a:blip r:embed="rId3"/>
              </a:buBlip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SzPct val="90000"/>
              <a:buFont typeface="Wingdings 3" pitchFamily="18" charset="2"/>
              <a:buChar char="u"/>
            </a:pPr>
            <a:endParaRPr lang="zh-CN" altLang="en-US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57158" y="150794"/>
            <a:ext cx="8229600" cy="563562"/>
          </a:xfrm>
        </p:spPr>
        <p:txBody>
          <a:bodyPr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未来智慧型港口包含什么？</a:t>
            </a:r>
          </a:p>
        </p:txBody>
      </p:sp>
      <p:pic>
        <p:nvPicPr>
          <p:cNvPr id="306178" name="对象 1"/>
          <p:cNvPicPr>
            <a:picLocks noChangeArrowheads="1"/>
          </p:cNvPicPr>
          <p:nvPr/>
        </p:nvPicPr>
        <p:blipFill>
          <a:blip r:embed="rId4" cstate="print"/>
          <a:srcRect l="-1488" t="-1784" r="-1260" b="-1132"/>
          <a:stretch>
            <a:fillRect/>
          </a:stretch>
        </p:blipFill>
        <p:spPr bwMode="auto">
          <a:xfrm>
            <a:off x="3786217" y="1571612"/>
            <a:ext cx="50006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5072066" y="5643578"/>
            <a:ext cx="2492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cs typeface="Times New Roman" pitchFamily="18" charset="0"/>
              </a:rPr>
              <a:t>智慧型港口内涵示意图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0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01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0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01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01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01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01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01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内容占位符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5108575"/>
          </a:xfrm>
        </p:spPr>
        <p:txBody>
          <a:bodyPr/>
          <a:lstStyle/>
          <a:p>
            <a:pPr marL="342900" lvl="1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hlink"/>
              </a:buClr>
              <a:buSzPct val="90000"/>
              <a:buFont typeface="Wingdings" pitchFamily="2" charset="2"/>
              <a:buChar char="v"/>
              <a:defRPr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+mn-cs"/>
              </a:rPr>
              <a:t>智慧型港口内涵非常丰富，现代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+mn-cs"/>
              </a:rPr>
              <a:t>IT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+mn-cs"/>
              </a:rPr>
              <a:t>技术只是其发展的</a:t>
            </a: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必要但非充分条件</a:t>
            </a:r>
            <a:endParaRPr lang="en-US" altLang="zh-CN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lvl="1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hlink"/>
              </a:buClr>
              <a:buSzPct val="90000"/>
              <a:buFont typeface="Wingdings" pitchFamily="2" charset="2"/>
              <a:buChar char="v"/>
              <a:defRPr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+mn-cs"/>
              </a:rPr>
              <a:t>智慧型港口探索</a:t>
            </a: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发展初期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+mn-cs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+mn-cs"/>
              </a:rPr>
              <a:t>国内外差距并不大，提供了新机遇和挑战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lvl="1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hlink"/>
              </a:buClr>
              <a:buSzPct val="90000"/>
              <a:buFont typeface="Wingdings" pitchFamily="2" charset="2"/>
              <a:buChar char="v"/>
              <a:defRPr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+mn-cs"/>
              </a:rPr>
              <a:t>新一代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+mn-cs"/>
              </a:rPr>
              <a:t>IT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+mn-cs"/>
              </a:rPr>
              <a:t>技术应用不断创新突破，探索推动智慧型港口建设，将在新一轮竞争中</a:t>
            </a: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占据先机</a:t>
            </a:r>
            <a:endParaRPr lang="en-US" altLang="zh-CN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SzPct val="90000"/>
              <a:buFont typeface="Wingdings 3" pitchFamily="18" charset="2"/>
              <a:buChar char="u"/>
            </a:pPr>
            <a:endParaRPr lang="zh-CN" altLang="en-US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57158" y="150794"/>
            <a:ext cx="8229600" cy="563562"/>
          </a:xfrm>
        </p:spPr>
        <p:txBody>
          <a:bodyPr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未来港口发展态势</a:t>
            </a:r>
          </a:p>
        </p:txBody>
      </p:sp>
      <p:pic>
        <p:nvPicPr>
          <p:cNvPr id="7" name="图片 6" descr="科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88" y="5072074"/>
            <a:ext cx="2607467" cy="173831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0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01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内容占位符 2"/>
          <p:cNvSpPr>
            <a:spLocks noGrp="1"/>
          </p:cNvSpPr>
          <p:nvPr>
            <p:ph idx="1"/>
          </p:nvPr>
        </p:nvSpPr>
        <p:spPr>
          <a:xfrm>
            <a:off x="428596" y="1484783"/>
            <a:ext cx="8391876" cy="4968553"/>
          </a:xfrm>
        </p:spPr>
        <p:txBody>
          <a:bodyPr/>
          <a:lstStyle/>
          <a:p>
            <a:pPr marL="342900" lvl="1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hlink"/>
              </a:buClr>
              <a:buSzPct val="90000"/>
              <a:buFont typeface="Wingdings" pitchFamily="2" charset="2"/>
              <a:buChar char="v"/>
              <a:defRPr/>
            </a:pPr>
            <a:r>
              <a:rPr lang="zh-CN" altLang="en-US" dirty="0" smtClean="0"/>
              <a:t>近年来，为推进智慧型港口建设，我院在相关技术领域开展了大量的基础科研和工程实践</a:t>
            </a:r>
            <a:r>
              <a:rPr lang="zh-CN" altLang="en-US" dirty="0" smtClean="0"/>
              <a:t>。</a:t>
            </a:r>
            <a:endParaRPr lang="en-US" altLang="zh-CN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SzPct val="90000"/>
              <a:buFont typeface="Wingdings 3" pitchFamily="18" charset="2"/>
              <a:buChar char="u"/>
            </a:pPr>
            <a:endParaRPr lang="zh-CN" altLang="en-US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57158" y="150794"/>
            <a:ext cx="8229600" cy="563562"/>
          </a:xfrm>
        </p:spPr>
        <p:txBody>
          <a:bodyPr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我院近年来的相关科研工作</a:t>
            </a:r>
            <a:endParaRPr lang="zh-CN" altLang="en-US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5" descr="天津港五洲集装箱码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212976"/>
            <a:ext cx="7128792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1472" y="1357298"/>
            <a:ext cx="8001056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Blip>
                <a:blip r:embed="rId3"/>
              </a:buBlip>
            </a:pPr>
            <a:r>
              <a:rPr lang="zh-CN" altLang="en-US" sz="2400" b="0" dirty="0" smtClean="0">
                <a:solidFill>
                  <a:schemeClr val="tx1"/>
                </a:solidFill>
              </a:rPr>
              <a:t>以国家物流公共信息服务平台、国家集装箱铁水联运示范工程等为切入点，开展了多式联运工程实践，为智慧港口的集约化、协同化应用提供了参考</a:t>
            </a:r>
            <a:endParaRPr lang="en-US" altLang="zh-CN" sz="2400" b="0" dirty="0" smtClean="0">
              <a:solidFill>
                <a:schemeClr val="tx1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357158" y="150794"/>
            <a:ext cx="8229600" cy="563562"/>
          </a:xfrm>
        </p:spPr>
        <p:txBody>
          <a:bodyPr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我院近年来的相关科研工作</a:t>
            </a:r>
          </a:p>
        </p:txBody>
      </p:sp>
      <p:pic>
        <p:nvPicPr>
          <p:cNvPr id="6" name="Picture 7" descr="04-5"/>
          <p:cNvPicPr>
            <a:picLocks noChangeAspect="1" noChangeArrowheads="1"/>
          </p:cNvPicPr>
          <p:nvPr/>
        </p:nvPicPr>
        <p:blipFill>
          <a:blip r:embed="rId4" cstate="print"/>
          <a:srcRect l="9444" r="1840" b="-162"/>
          <a:stretch>
            <a:fillRect/>
          </a:stretch>
        </p:blipFill>
        <p:spPr bwMode="auto">
          <a:xfrm>
            <a:off x="2000232" y="2928934"/>
            <a:ext cx="4857784" cy="2896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矩形 6"/>
          <p:cNvSpPr/>
          <p:nvPr/>
        </p:nvSpPr>
        <p:spPr>
          <a:xfrm>
            <a:off x="571472" y="632752"/>
            <a:ext cx="378621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endParaRPr lang="en-US" altLang="zh-CN" sz="2000" dirty="0" smtClean="0">
              <a:solidFill>
                <a:schemeClr val="tx1"/>
              </a:solidFill>
            </a:endParaRPr>
          </a:p>
          <a:p>
            <a:pPr algn="l">
              <a:lnSpc>
                <a:spcPct val="150000"/>
              </a:lnSpc>
              <a:buBlip>
                <a:blip r:embed="rId3"/>
              </a:buBlip>
            </a:pPr>
            <a:r>
              <a:rPr lang="zh-CN" altLang="en-US" sz="2000" dirty="0" smtClean="0">
                <a:solidFill>
                  <a:schemeClr val="tx1"/>
                </a:solidFill>
              </a:rPr>
              <a:t>以水运行业电子政务建设为核心，开展的全国水运行业信息化总体方案研究，积极推进全国水运管理部省联网与业务协同，为港口协同应用和综合服务提供了借鉴</a:t>
            </a:r>
            <a:r>
              <a:rPr lang="zh-CN" altLang="en-US" sz="2000" dirty="0" smtClean="0"/>
              <a:t>；</a:t>
            </a:r>
            <a:endParaRPr lang="en-US" altLang="zh-CN" sz="2000" dirty="0" smtClean="0">
              <a:solidFill>
                <a:schemeClr val="tx1"/>
              </a:solidFill>
            </a:endParaRPr>
          </a:p>
        </p:txBody>
      </p:sp>
      <p:pic>
        <p:nvPicPr>
          <p:cNvPr id="8" name="Picture 2" descr="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928670"/>
            <a:ext cx="3643338" cy="5692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571472" y="349589"/>
            <a:ext cx="8001056" cy="2150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endParaRPr lang="en-US" altLang="zh-CN" sz="2000" dirty="0" smtClean="0">
              <a:solidFill>
                <a:schemeClr val="tx1"/>
              </a:solidFill>
            </a:endParaRPr>
          </a:p>
          <a:p>
            <a:pPr algn="l">
              <a:lnSpc>
                <a:spcPct val="150000"/>
              </a:lnSpc>
              <a:buBlip>
                <a:blip r:embed="rId3"/>
              </a:buBlip>
            </a:pPr>
            <a:r>
              <a:rPr lang="zh-CN" altLang="en-US" sz="2400" b="0" dirty="0" smtClean="0">
                <a:solidFill>
                  <a:schemeClr val="tx1"/>
                </a:solidFill>
              </a:rPr>
              <a:t>以建立港口与海关、海事、商检等“单一窗口”体系，推进交通电子口岸平台建设，为港口信息枢纽的建设提供实践参考</a:t>
            </a:r>
            <a:endParaRPr lang="en-US" altLang="zh-CN" sz="2400" b="0" dirty="0" smtClean="0">
              <a:solidFill>
                <a:schemeClr val="tx1"/>
              </a:solidFill>
            </a:endParaRPr>
          </a:p>
        </p:txBody>
      </p:sp>
      <p:pic>
        <p:nvPicPr>
          <p:cNvPr id="10" name="图片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52" y="2357430"/>
            <a:ext cx="7000924" cy="43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571472" y="679906"/>
            <a:ext cx="80010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endParaRPr lang="en-US" altLang="zh-CN" sz="2000" dirty="0" smtClean="0">
              <a:solidFill>
                <a:schemeClr val="tx1"/>
              </a:solidFill>
            </a:endParaRPr>
          </a:p>
          <a:p>
            <a:pPr algn="l">
              <a:lnSpc>
                <a:spcPct val="150000"/>
              </a:lnSpc>
            </a:pPr>
            <a:endParaRPr lang="en-US" altLang="zh-CN" sz="2000" dirty="0" smtClean="0">
              <a:solidFill>
                <a:schemeClr val="tx1"/>
              </a:solidFill>
            </a:endParaRPr>
          </a:p>
          <a:p>
            <a:pPr algn="l">
              <a:lnSpc>
                <a:spcPct val="150000"/>
              </a:lnSpc>
              <a:buBlip>
                <a:blip r:embed="rId3"/>
              </a:buBlip>
            </a:pPr>
            <a:r>
              <a:rPr lang="zh-CN" altLang="en-US" sz="2400" b="0" dirty="0" smtClean="0">
                <a:solidFill>
                  <a:schemeClr val="tx1"/>
                </a:solidFill>
              </a:rPr>
              <a:t>此外，在数字航道、北斗导航应用、智慧海事、水运行业信息枢纽、智慧型港口模式等方面的科研，也为智慧型港口建设奠定坚实理论和技术基础</a:t>
            </a:r>
            <a:endParaRPr lang="zh-CN" altLang="en-US" sz="2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14290"/>
            <a:ext cx="8229600" cy="946150"/>
          </a:xfrm>
        </p:spPr>
        <p:txBody>
          <a:bodyPr/>
          <a:lstStyle/>
          <a:p>
            <a:pPr algn="ctr" eaLnBrk="1" hangingPunct="1"/>
            <a:r>
              <a:rPr lang="zh-CN" altLang="en-US" sz="3600" b="1" dirty="0" smtClean="0">
                <a:solidFill>
                  <a:schemeClr val="tx1"/>
                </a:solidFill>
                <a:latin typeface="+mj-ea"/>
              </a:rPr>
              <a:t>主要内容</a:t>
            </a:r>
          </a:p>
        </p:txBody>
      </p:sp>
      <p:sp>
        <p:nvSpPr>
          <p:cNvPr id="13316" name="Text Box 108"/>
          <p:cNvSpPr txBox="1">
            <a:spLocks noChangeArrowheads="1"/>
          </p:cNvSpPr>
          <p:nvPr/>
        </p:nvSpPr>
        <p:spPr bwMode="gray">
          <a:xfrm>
            <a:off x="595368" y="1628800"/>
            <a:ext cx="7993062" cy="36471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7250" indent="-857250" algn="l">
              <a:lnSpc>
                <a:spcPct val="150000"/>
              </a:lnSpc>
              <a:spcAft>
                <a:spcPts val="600"/>
              </a:spcAft>
              <a:buFontTx/>
              <a:buAutoNum type="ea1JpnChsDbPeriod"/>
            </a:pPr>
            <a:r>
              <a:rPr lang="zh-CN" altLang="en-US" sz="3600" dirty="0" smtClean="0">
                <a:solidFill>
                  <a:srgbClr val="C00000"/>
                </a:solidFill>
                <a:latin typeface="+mj-ea"/>
                <a:ea typeface="+mj-ea"/>
              </a:rPr>
              <a:t>港口信息化发展历程回顾</a:t>
            </a:r>
          </a:p>
          <a:p>
            <a:pPr marL="857250" indent="-857250" algn="l">
              <a:lnSpc>
                <a:spcPct val="150000"/>
              </a:lnSpc>
              <a:spcAft>
                <a:spcPts val="600"/>
              </a:spcAft>
              <a:buFontTx/>
              <a:buAutoNum type="ea1JpnChsDbPeriod"/>
            </a:pPr>
            <a:r>
              <a:rPr lang="zh-CN" altLang="en-US" sz="3600" dirty="0" smtClean="0">
                <a:solidFill>
                  <a:srgbClr val="003366"/>
                </a:solidFill>
                <a:latin typeface="+mj-ea"/>
                <a:ea typeface="+mj-ea"/>
              </a:rPr>
              <a:t>未来港口信息化发展趋势</a:t>
            </a:r>
          </a:p>
          <a:p>
            <a:pPr marL="857250" indent="-857250" algn="l">
              <a:lnSpc>
                <a:spcPct val="150000"/>
              </a:lnSpc>
              <a:spcAft>
                <a:spcPts val="600"/>
              </a:spcAft>
              <a:buFontTx/>
              <a:buAutoNum type="ea1JpnChsDbPeriod"/>
            </a:pPr>
            <a:r>
              <a:rPr lang="zh-CN" altLang="en-US" sz="3600" dirty="0" smtClean="0">
                <a:solidFill>
                  <a:srgbClr val="003366"/>
                </a:solidFill>
                <a:latin typeface="+mj-ea"/>
                <a:ea typeface="+mj-ea"/>
              </a:rPr>
              <a:t>港口发展新理念</a:t>
            </a:r>
            <a:r>
              <a:rPr lang="en-US" altLang="zh-CN" sz="3600" dirty="0" smtClean="0">
                <a:solidFill>
                  <a:srgbClr val="003366"/>
                </a:solidFill>
                <a:latin typeface="+mj-ea"/>
                <a:ea typeface="+mj-ea"/>
              </a:rPr>
              <a:t>—</a:t>
            </a:r>
            <a:r>
              <a:rPr lang="zh-CN" altLang="en-US" sz="3600" dirty="0" smtClean="0">
                <a:solidFill>
                  <a:srgbClr val="003366"/>
                </a:solidFill>
                <a:latin typeface="+mj-ea"/>
                <a:ea typeface="+mj-ea"/>
              </a:rPr>
              <a:t>智慧型港口</a:t>
            </a:r>
          </a:p>
          <a:p>
            <a:pPr marL="857250" indent="-857250" algn="l">
              <a:lnSpc>
                <a:spcPct val="150000"/>
              </a:lnSpc>
              <a:spcAft>
                <a:spcPts val="600"/>
              </a:spcAft>
              <a:buFontTx/>
              <a:buAutoNum type="ea1JpnChsDbPeriod"/>
            </a:pPr>
            <a:r>
              <a:rPr lang="zh-CN" altLang="en-US" sz="3600" dirty="0" smtClean="0">
                <a:solidFill>
                  <a:srgbClr val="003366"/>
                </a:solidFill>
                <a:latin typeface="+mj-ea"/>
                <a:ea typeface="+mj-ea"/>
              </a:rPr>
              <a:t>未来港口信息化发展的战略构想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-142908" y="2390780"/>
            <a:ext cx="6400800" cy="17526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第四部分</a:t>
            </a:r>
            <a:endParaRPr lang="zh-CN" altLang="en-US" sz="3200" b="1" dirty="0" smtClean="0">
              <a:latin typeface="+mj-ea"/>
              <a:ea typeface="+mj-ea"/>
            </a:endParaRPr>
          </a:p>
          <a:p>
            <a:pPr algn="ctr" eaLnBrk="1" hangingPunct="1">
              <a:buNone/>
            </a:pPr>
            <a:r>
              <a:rPr lang="zh-CN" altLang="en-US" sz="3200" dirty="0" smtClean="0">
                <a:latin typeface="+mj-ea"/>
                <a:ea typeface="+mj-ea"/>
              </a:rPr>
              <a:t>未来港口信息化战略构想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00250" y="214290"/>
            <a:ext cx="8229600" cy="563562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+mj-ea"/>
              </a:rPr>
              <a:t>未来港口信息化战略构想</a:t>
            </a:r>
            <a:endParaRPr lang="zh-CN" altLang="en-US" b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3988" y="1076325"/>
            <a:ext cx="8580494" cy="5248275"/>
          </a:xfrm>
        </p:spPr>
        <p:txBody>
          <a:bodyPr/>
          <a:lstStyle/>
          <a:p>
            <a:pPr marL="514350" indent="-514350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Font typeface="+mj-lt"/>
              <a:buAutoNum type="arabicPeriod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紧密跟踪行业</a:t>
            </a:r>
            <a:r>
              <a:rPr lang="en-US" altLang="en-US" dirty="0" smtClean="0"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动态，准确把握</a:t>
            </a: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智慧型港口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内涵，学习借鉴国外先进理念与经验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marL="514350" indent="-514350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Font typeface="+mj-lt"/>
              <a:buAutoNum type="arabicPeriod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强化</a:t>
            </a: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信息化战略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，将信息化作为推进智慧型港口建设、提升港口综合竞争力的重要引擎与手段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marL="514350" indent="-514350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Font typeface="+mj-lt"/>
              <a:buAutoNum type="arabicPeriod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树立</a:t>
            </a: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大信息格局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理念，加强顶层设计，勾勒科学合理的技术路线图，促进信息化纵深发展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22" descr="http://www.computing.co.uk/IMG/176/193176/big-data-concept-370x229.jpg?131540559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9458" y="2428868"/>
            <a:ext cx="3703136" cy="2104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战略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3786190"/>
            <a:ext cx="1895193" cy="29289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3988" y="1076325"/>
            <a:ext cx="8990012" cy="5248275"/>
          </a:xfrm>
        </p:spPr>
        <p:txBody>
          <a:bodyPr/>
          <a:lstStyle/>
          <a:p>
            <a:pPr marL="514350" indent="-5143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Font typeface="+mj-lt"/>
              <a:buAutoNum type="arabicPeriod" startAt="4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加快建设区域性信息枢纽，大力发展</a:t>
            </a: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高端应用服务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，打造品牌影响力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Font typeface="+mj-lt"/>
              <a:buAutoNum type="arabicPeriod" startAt="4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积极打造</a:t>
            </a: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技术产业联盟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，强化科技创新，做好</a:t>
            </a: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前瞻性战略性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技术储备，以抢占科技制高点和市场先机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Font typeface="+mj-lt"/>
              <a:buAutoNum type="arabicPeriod" startAt="4"/>
            </a:pP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创新发展理念与模式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，推动软硬环境协调发展，形成共赢多赢局面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None/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marL="514350" indent="-514350">
              <a:lnSpc>
                <a:spcPct val="150000"/>
              </a:lnSpc>
              <a:spcBef>
                <a:spcPts val="18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None/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1700250" y="214290"/>
            <a:ext cx="8229600" cy="56356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未来港口信息化战略构想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8437" t="14222" r="28437" b="34528"/>
          <a:stretch>
            <a:fillRect/>
          </a:stretch>
        </p:blipFill>
        <p:spPr bwMode="auto">
          <a:xfrm>
            <a:off x="5000628" y="3929042"/>
            <a:ext cx="394340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内容占位符 3" descr="战略联盟1.jpg"/>
          <p:cNvPicPr>
            <a:picLocks noChangeAspect="1"/>
          </p:cNvPicPr>
          <p:nvPr/>
        </p:nvPicPr>
        <p:blipFill>
          <a:blip r:embed="rId3" cstate="print">
            <a:lum bright="20000" contrast="-20000"/>
          </a:blip>
          <a:stretch>
            <a:fillRect/>
          </a:stretch>
        </p:blipFill>
        <p:spPr bwMode="auto">
          <a:xfrm>
            <a:off x="7285690" y="5357826"/>
            <a:ext cx="1501151" cy="14912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内容占位符 1"/>
          <p:cNvSpPr>
            <a:spLocks noGrp="1"/>
          </p:cNvSpPr>
          <p:nvPr>
            <p:ph idx="1"/>
          </p:nvPr>
        </p:nvSpPr>
        <p:spPr>
          <a:xfrm>
            <a:off x="0" y="1142984"/>
            <a:ext cx="8929718" cy="2928958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zh-CN" altLang="en-US" b="0" dirty="0" smtClean="0">
                <a:latin typeface="+mj-ea"/>
                <a:ea typeface="+mj-ea"/>
              </a:rPr>
              <a:t>           </a:t>
            </a:r>
            <a:r>
              <a:rPr lang="zh-CN" altLang="en-US" sz="2600" b="0" dirty="0" smtClean="0">
                <a:latin typeface="+mj-ea"/>
                <a:ea typeface="+mj-ea"/>
              </a:rPr>
              <a:t>随着</a:t>
            </a:r>
            <a:r>
              <a:rPr lang="zh-CN" altLang="en-US" sz="2600" b="0" dirty="0" smtClean="0">
                <a:solidFill>
                  <a:srgbClr val="C00000"/>
                </a:solidFill>
                <a:latin typeface="+mj-ea"/>
                <a:ea typeface="+mj-ea"/>
              </a:rPr>
              <a:t>新航运时代</a:t>
            </a:r>
            <a:r>
              <a:rPr lang="zh-CN" altLang="en-US" sz="2600" b="0" dirty="0" smtClean="0">
                <a:latin typeface="+mj-ea"/>
                <a:ea typeface="+mj-ea"/>
              </a:rPr>
              <a:t>到来，对港口</a:t>
            </a:r>
            <a:r>
              <a:rPr lang="zh-CN" altLang="en-US" sz="2600" b="0" dirty="0" smtClean="0">
                <a:solidFill>
                  <a:srgbClr val="C00000"/>
                </a:solidFill>
                <a:latin typeface="+mj-ea"/>
                <a:ea typeface="+mj-ea"/>
              </a:rPr>
              <a:t>精细化、敏捷化、智能化</a:t>
            </a:r>
            <a:r>
              <a:rPr lang="zh-CN" altLang="en-US" sz="2600" b="0" dirty="0" smtClean="0">
                <a:latin typeface="+mj-ea"/>
                <a:ea typeface="+mj-ea"/>
              </a:rPr>
              <a:t>服务提出更高要求，建设更为理性、更为智慧的港口成为</a:t>
            </a:r>
            <a:r>
              <a:rPr lang="en-US" altLang="en-US" sz="2600" b="0" dirty="0" smtClean="0">
                <a:latin typeface="+mj-ea"/>
                <a:ea typeface="+mj-ea"/>
              </a:rPr>
              <a:t>21</a:t>
            </a:r>
            <a:r>
              <a:rPr lang="zh-CN" altLang="en-US" sz="2600" b="0" dirty="0" smtClean="0">
                <a:latin typeface="+mj-ea"/>
                <a:ea typeface="+mj-ea"/>
              </a:rPr>
              <a:t>世纪</a:t>
            </a:r>
            <a:r>
              <a:rPr lang="zh-CN" altLang="en-US" sz="2600" b="0" dirty="0" smtClean="0">
                <a:solidFill>
                  <a:srgbClr val="C00000"/>
                </a:solidFill>
                <a:latin typeface="+mj-ea"/>
                <a:ea typeface="+mj-ea"/>
              </a:rPr>
              <a:t>现代港口发展必然</a:t>
            </a:r>
            <a:r>
              <a:rPr lang="zh-CN" altLang="en-US" sz="2600" b="0" dirty="0" smtClean="0">
                <a:latin typeface="+mj-ea"/>
                <a:ea typeface="+mj-ea"/>
              </a:rPr>
              <a:t>。以信息化为引领，加快智慧型港口建设，全面提升港口综合竞争力，是时代呼唤与要求</a:t>
            </a:r>
            <a:endParaRPr lang="en-US" altLang="zh-CN" sz="2600" b="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zh-CN" altLang="en-US" sz="2400" b="0" dirty="0" smtClean="0">
              <a:latin typeface="+mj-ea"/>
              <a:ea typeface="+mj-ea"/>
            </a:endParaRPr>
          </a:p>
        </p:txBody>
      </p:sp>
      <p:sp>
        <p:nvSpPr>
          <p:cNvPr id="79875" name="标题 2"/>
          <p:cNvSpPr>
            <a:spLocks noGrp="1"/>
          </p:cNvSpPr>
          <p:nvPr>
            <p:ph type="title"/>
          </p:nvPr>
        </p:nvSpPr>
        <p:spPr>
          <a:xfrm>
            <a:off x="3702097" y="214290"/>
            <a:ext cx="2155787" cy="585787"/>
          </a:xfrm>
        </p:spPr>
        <p:txBody>
          <a:bodyPr/>
          <a:lstStyle/>
          <a:p>
            <a:pPr>
              <a:defRPr/>
            </a:pPr>
            <a:r>
              <a:rPr lang="zh-CN" altLang="en-US" b="1" kern="1200" dirty="0" smtClean="0">
                <a:solidFill>
                  <a:schemeClr val="tx1"/>
                </a:solidFill>
                <a:latin typeface="+mj-ea"/>
              </a:rPr>
              <a:t>总  结</a:t>
            </a:r>
          </a:p>
        </p:txBody>
      </p:sp>
      <p:sp>
        <p:nvSpPr>
          <p:cNvPr id="4" name="矩形 3"/>
          <p:cNvSpPr/>
          <p:nvPr/>
        </p:nvSpPr>
        <p:spPr>
          <a:xfrm>
            <a:off x="214250" y="3861048"/>
            <a:ext cx="892975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+mj-ea"/>
              </a:rPr>
              <a:t>         </a:t>
            </a:r>
            <a:r>
              <a:rPr lang="zh-CN" altLang="en-US" sz="2600" b="0" dirty="0" smtClean="0">
                <a:solidFill>
                  <a:schemeClr val="tx1"/>
                </a:solidFill>
                <a:latin typeface="+mj-ea"/>
                <a:ea typeface="+mj-ea"/>
              </a:rPr>
              <a:t>在未来岁月里，我院将与业界携手，共同打造</a:t>
            </a:r>
            <a:r>
              <a:rPr lang="zh-CN" altLang="en-US" sz="2600" b="0" dirty="0" smtClean="0">
                <a:solidFill>
                  <a:srgbClr val="C00000"/>
                </a:solidFill>
                <a:latin typeface="+mj-ea"/>
                <a:ea typeface="+mj-ea"/>
              </a:rPr>
              <a:t>我国特色的智慧型港口</a:t>
            </a:r>
            <a:r>
              <a:rPr lang="zh-CN" altLang="en-US" sz="2600" b="0" dirty="0" smtClean="0">
                <a:solidFill>
                  <a:schemeClr val="tx1"/>
                </a:solidFill>
                <a:latin typeface="+mj-ea"/>
                <a:ea typeface="+mj-ea"/>
              </a:rPr>
              <a:t>，为港口美好的明天而努力奋斗！</a:t>
            </a:r>
          </a:p>
        </p:txBody>
      </p:sp>
      <p:pic>
        <p:nvPicPr>
          <p:cNvPr id="5" name="Picture 5" descr="zhaoping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4923243"/>
            <a:ext cx="2428892" cy="19347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14348" y="2643182"/>
            <a:ext cx="4572000" cy="830997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3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ea"/>
              </a:rPr>
              <a:t>感谢大家的聆听！</a:t>
            </a:r>
            <a:endParaRPr lang="en-US" altLang="zh-CN" sz="3200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ea"/>
            </a:endParaRPr>
          </a:p>
        </p:txBody>
      </p:sp>
      <p:pic>
        <p:nvPicPr>
          <p:cNvPr id="3031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5214950"/>
            <a:ext cx="714380" cy="72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矩形 11"/>
          <p:cNvSpPr/>
          <p:nvPr/>
        </p:nvSpPr>
        <p:spPr>
          <a:xfrm>
            <a:off x="2143108" y="5214950"/>
            <a:ext cx="5500726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2600" dirty="0" smtClean="0">
                <a:solidFill>
                  <a:schemeClr val="tx1"/>
                </a:solidFill>
                <a:latin typeface="+mj-ea"/>
              </a:rPr>
              <a:t>     交通运输部水运科学研究院</a:t>
            </a:r>
            <a:endParaRPr lang="en-US" altLang="zh-CN" sz="2600" dirty="0" smtClean="0">
              <a:solidFill>
                <a:schemeClr val="tx1"/>
              </a:solidFill>
              <a:latin typeface="+mj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5916" y="201142"/>
            <a:ext cx="1756216" cy="563562"/>
          </a:xfrm>
        </p:spPr>
        <p:txBody>
          <a:bodyPr/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+mj-ea"/>
              </a:rPr>
              <a:t>引 </a:t>
            </a:r>
            <a:r>
              <a:rPr lang="zh-CN" altLang="en-US" sz="3600" b="1" dirty="0" smtClean="0">
                <a:solidFill>
                  <a:schemeClr val="tx1"/>
                </a:solidFill>
                <a:latin typeface="+mj-ea"/>
              </a:rPr>
              <a:t>  论</a:t>
            </a:r>
            <a:endParaRPr lang="zh-CN" altLang="en-US" sz="3600" b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71736" y="4143380"/>
            <a:ext cx="60153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0" dirty="0" smtClean="0"/>
              <a:t>     港口</a:t>
            </a:r>
            <a:r>
              <a:rPr lang="zh-CN" altLang="en-US" sz="3200" b="0" dirty="0"/>
              <a:t>作为供应链的关键节点，</a:t>
            </a:r>
            <a:r>
              <a:rPr lang="zh-CN" altLang="en-US" sz="3200" b="0" dirty="0" smtClean="0"/>
              <a:t>汇聚巨大信息流</a:t>
            </a:r>
            <a:r>
              <a:rPr lang="zh-CN" altLang="en-US" sz="3200" b="0" dirty="0"/>
              <a:t>、资金流和物流</a:t>
            </a:r>
            <a:r>
              <a:rPr lang="zh-CN" altLang="en-US" sz="3200" b="0" dirty="0" smtClean="0"/>
              <a:t>，正在</a:t>
            </a:r>
            <a:r>
              <a:rPr lang="zh-CN" altLang="en-US" sz="3200" b="0" dirty="0"/>
              <a:t>演变</a:t>
            </a:r>
            <a:r>
              <a:rPr lang="zh-CN" altLang="en-US" sz="3200" b="0" dirty="0" smtClean="0"/>
              <a:t>为供应链</a:t>
            </a:r>
            <a:r>
              <a:rPr lang="zh-CN" altLang="en-US" sz="3200" dirty="0" smtClean="0">
                <a:solidFill>
                  <a:srgbClr val="C00000"/>
                </a:solidFill>
              </a:rPr>
              <a:t>全方位竞争</a:t>
            </a:r>
            <a:endParaRPr lang="en-US" altLang="zh-CN" sz="3200" dirty="0">
              <a:solidFill>
                <a:srgbClr val="C00000"/>
              </a:solidFill>
            </a:endParaRPr>
          </a:p>
        </p:txBody>
      </p:sp>
      <p:pic>
        <p:nvPicPr>
          <p:cNvPr id="9" name="图片 8" descr="竞争.jpg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5214942" y="2143116"/>
            <a:ext cx="3929090" cy="23181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矩形 4"/>
          <p:cNvSpPr/>
          <p:nvPr/>
        </p:nvSpPr>
        <p:spPr>
          <a:xfrm>
            <a:off x="0" y="928670"/>
            <a:ext cx="69294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0" dirty="0" smtClean="0"/>
              <a:t>     随着经济</a:t>
            </a:r>
            <a:r>
              <a:rPr lang="zh-CN" altLang="en-US" sz="3200" b="0" dirty="0"/>
              <a:t>全球化和贸易物流</a:t>
            </a:r>
            <a:r>
              <a:rPr lang="zh-CN" altLang="en-US" sz="3200" b="0" dirty="0" smtClean="0"/>
              <a:t>现代化迅速</a:t>
            </a:r>
            <a:r>
              <a:rPr lang="zh-CN" altLang="en-US" sz="3200" b="0" dirty="0"/>
              <a:t>发展，港口正面临着</a:t>
            </a:r>
            <a:r>
              <a:rPr lang="zh-CN" altLang="en-US" sz="3200" dirty="0">
                <a:solidFill>
                  <a:srgbClr val="C00000"/>
                </a:solidFill>
              </a:rPr>
              <a:t>新一轮更加激烈</a:t>
            </a:r>
            <a:r>
              <a:rPr lang="zh-CN" altLang="en-US" sz="3200" dirty="0" smtClean="0">
                <a:solidFill>
                  <a:srgbClr val="C00000"/>
                </a:solidFill>
              </a:rPr>
              <a:t>的竞争</a:t>
            </a:r>
            <a:endParaRPr lang="en-US" altLang="zh-CN" sz="3200" dirty="0">
              <a:solidFill>
                <a:srgbClr val="C00000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429000"/>
            <a:ext cx="277032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竞争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2857496"/>
            <a:ext cx="2428892" cy="16337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4034" name="标题 1"/>
          <p:cNvSpPr>
            <a:spLocks noGrp="1"/>
          </p:cNvSpPr>
          <p:nvPr>
            <p:ph type="title"/>
          </p:nvPr>
        </p:nvSpPr>
        <p:spPr>
          <a:xfrm>
            <a:off x="357158" y="150794"/>
            <a:ext cx="8229600" cy="563562"/>
          </a:xfrm>
        </p:spPr>
        <p:txBody>
          <a:bodyPr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引  论</a:t>
            </a:r>
          </a:p>
        </p:txBody>
      </p:sp>
      <p:sp>
        <p:nvSpPr>
          <p:cNvPr id="38915" name="内容占位符 2"/>
          <p:cNvSpPr>
            <a:spLocks noGrp="1"/>
          </p:cNvSpPr>
          <p:nvPr>
            <p:ph idx="1"/>
          </p:nvPr>
        </p:nvSpPr>
        <p:spPr>
          <a:xfrm>
            <a:off x="153988" y="1076325"/>
            <a:ext cx="8763000" cy="524827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buClr>
                <a:srgbClr val="C00000"/>
              </a:buClr>
              <a:buFont typeface="Wingdings" pitchFamily="2" charset="2"/>
              <a:buChar char="Ø"/>
            </a:pPr>
            <a:r>
              <a:rPr lang="zh-CN" altLang="en-US" sz="3200" kern="1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新航运</a:t>
            </a:r>
            <a:r>
              <a:rPr lang="en-US" altLang="zh-CN" sz="3200" kern="1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b="0" kern="12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对港口服务精细化、敏捷化、智能化提出更高要求</a:t>
            </a:r>
            <a:endParaRPr lang="en-US" altLang="zh-CN" sz="3200" b="0" kern="120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>
                <a:srgbClr val="C00000"/>
              </a:buClr>
              <a:buFont typeface="Wingdings" pitchFamily="2" charset="2"/>
              <a:buChar char="Ø"/>
            </a:pPr>
            <a:r>
              <a:rPr lang="zh-CN" altLang="en-US" sz="3200" kern="1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新潮流</a:t>
            </a:r>
            <a:r>
              <a:rPr lang="en-US" altLang="zh-CN" sz="3200" kern="1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b="0" kern="12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智慧型港口成为</a:t>
            </a:r>
            <a:r>
              <a:rPr lang="en-US" altLang="en-US" sz="3200" b="0" kern="12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21</a:t>
            </a:r>
            <a:r>
              <a:rPr lang="zh-CN" altLang="en-US" sz="3200" b="0" kern="12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世纪现代港口发展潮流</a:t>
            </a:r>
            <a:endParaRPr lang="en-US" altLang="zh-CN" sz="3200" b="0" kern="120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>
                <a:srgbClr val="C00000"/>
              </a:buClr>
              <a:buFont typeface="Wingdings" pitchFamily="2" charset="2"/>
              <a:buChar char="Ø"/>
            </a:pPr>
            <a:r>
              <a:rPr lang="zh-CN" altLang="en-US" sz="3200" kern="1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新方向</a:t>
            </a:r>
            <a:r>
              <a:rPr lang="en-US" altLang="zh-CN" sz="3200" kern="1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b="0" kern="12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国内港口转型升级关键期，以信息化为引擎，加快智慧型港口建设</a:t>
            </a:r>
            <a:endParaRPr lang="en-US" altLang="zh-CN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0826" y="5143512"/>
            <a:ext cx="2643174" cy="165138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-785850" y="2285992"/>
            <a:ext cx="7772400" cy="1470025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+mj-ea"/>
              </a:rPr>
              <a:t>第一部分  </a:t>
            </a:r>
            <a:r>
              <a:rPr lang="en-US" altLang="zh-CN" b="1" dirty="0" smtClean="0">
                <a:solidFill>
                  <a:srgbClr val="C00000"/>
                </a:solidFill>
                <a:latin typeface="+mj-ea"/>
              </a:rPr>
              <a:t/>
            </a:r>
            <a:br>
              <a:rPr lang="en-US" altLang="zh-CN" b="1" dirty="0" smtClean="0">
                <a:solidFill>
                  <a:srgbClr val="C00000"/>
                </a:solidFill>
                <a:latin typeface="+mj-ea"/>
              </a:rPr>
            </a:br>
            <a:r>
              <a:rPr lang="zh-CN" altLang="en-US" b="1" dirty="0" smtClean="0">
                <a:solidFill>
                  <a:schemeClr val="tx1"/>
                </a:solidFill>
                <a:latin typeface="+mj-ea"/>
              </a:rPr>
              <a:t>港口信息化历程回顾</a:t>
            </a:r>
            <a:r>
              <a:rPr lang="zh-CN" altLang="en-US" dirty="0" smtClean="0">
                <a:latin typeface="+mj-ea"/>
              </a:rPr>
              <a:t/>
            </a:r>
            <a:br>
              <a:rPr lang="zh-CN" altLang="en-US" dirty="0" smtClean="0">
                <a:latin typeface="+mj-ea"/>
              </a:rPr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直接箭头连接符 40"/>
          <p:cNvCxnSpPr/>
          <p:nvPr/>
        </p:nvCxnSpPr>
        <p:spPr bwMode="auto">
          <a:xfrm>
            <a:off x="1285852" y="5572140"/>
            <a:ext cx="6858048" cy="1588"/>
          </a:xfrm>
          <a:prstGeom prst="straightConnector1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cxnSp>
      <p:sp>
        <p:nvSpPr>
          <p:cNvPr id="36" name="矩形 35"/>
          <p:cNvSpPr/>
          <p:nvPr/>
        </p:nvSpPr>
        <p:spPr>
          <a:xfrm>
            <a:off x="785786" y="134872"/>
            <a:ext cx="7668852" cy="1008112"/>
          </a:xfrm>
          <a:prstGeom prst="rect">
            <a:avLst/>
          </a:prstGeom>
        </p:spPr>
        <p:txBody>
          <a:bodyPr/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+mj-ea"/>
                <a:ea typeface="+mj-ea"/>
                <a:cs typeface="+mj-cs"/>
              </a:rPr>
              <a:t>港口</a:t>
            </a:r>
            <a:r>
              <a:rPr lang="zh-CN" altLang="en-US" sz="3600" dirty="0">
                <a:solidFill>
                  <a:schemeClr val="tx1"/>
                </a:solidFill>
                <a:latin typeface="+mj-ea"/>
                <a:ea typeface="+mj-ea"/>
                <a:cs typeface="+mj-cs"/>
              </a:rPr>
              <a:t>信息化历程回顾</a:t>
            </a:r>
          </a:p>
          <a:p>
            <a:endParaRPr lang="zh-CN" altLang="en-US" sz="3600" dirty="0">
              <a:latin typeface="+mj-ea"/>
              <a:ea typeface="+mj-ea"/>
              <a:cs typeface="+mj-cs"/>
            </a:endParaRPr>
          </a:p>
        </p:txBody>
      </p:sp>
      <p:cxnSp>
        <p:nvCxnSpPr>
          <p:cNvPr id="39" name="直接箭头连接符 38"/>
          <p:cNvCxnSpPr/>
          <p:nvPr/>
        </p:nvCxnSpPr>
        <p:spPr bwMode="auto">
          <a:xfrm rot="5400000" flipH="1" flipV="1">
            <a:off x="-785850" y="3500438"/>
            <a:ext cx="4143404" cy="1588"/>
          </a:xfrm>
          <a:prstGeom prst="straightConnector1">
            <a:avLst/>
          </a:prstGeom>
          <a:noFill/>
          <a:ln w="57150" cap="flat" cmpd="sng" algn="ctr">
            <a:solidFill>
              <a:srgbClr val="36A808"/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cxnSp>
      <p:grpSp>
        <p:nvGrpSpPr>
          <p:cNvPr id="2" name="组合 36"/>
          <p:cNvGrpSpPr>
            <a:grpSpLocks/>
          </p:cNvGrpSpPr>
          <p:nvPr/>
        </p:nvGrpSpPr>
        <p:grpSpPr bwMode="auto">
          <a:xfrm>
            <a:off x="1142976" y="3500437"/>
            <a:ext cx="1925255" cy="3040953"/>
            <a:chOff x="57080" y="3683930"/>
            <a:chExt cx="2171184" cy="3632964"/>
          </a:xfrm>
        </p:grpSpPr>
        <p:grpSp>
          <p:nvGrpSpPr>
            <p:cNvPr id="3" name="组合 32"/>
            <p:cNvGrpSpPr>
              <a:grpSpLocks/>
            </p:cNvGrpSpPr>
            <p:nvPr/>
          </p:nvGrpSpPr>
          <p:grpSpPr bwMode="auto">
            <a:xfrm>
              <a:off x="621023" y="3683930"/>
              <a:ext cx="1607241" cy="3632964"/>
              <a:chOff x="621023" y="3683930"/>
              <a:chExt cx="1607241" cy="3632964"/>
            </a:xfrm>
          </p:grpSpPr>
          <p:sp>
            <p:nvSpPr>
              <p:cNvPr id="47" name="AutoShape 12"/>
              <p:cNvSpPr>
                <a:spLocks noChangeArrowheads="1"/>
              </p:cNvSpPr>
              <p:nvPr/>
            </p:nvSpPr>
            <p:spPr bwMode="gray">
              <a:xfrm rot="16200000" flipV="1">
                <a:off x="897572" y="4912043"/>
                <a:ext cx="674053" cy="725488"/>
              </a:xfrm>
              <a:prstGeom prst="cube">
                <a:avLst>
                  <a:gd name="adj" fmla="val 23792"/>
                </a:avLst>
              </a:prstGeom>
              <a:solidFill>
                <a:srgbClr val="92D05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FFFF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8" name="AutoShape 13"/>
              <p:cNvSpPr>
                <a:spLocks noChangeArrowheads="1"/>
              </p:cNvSpPr>
              <p:nvPr/>
            </p:nvSpPr>
            <p:spPr bwMode="gray">
              <a:xfrm rot="16200000" flipV="1">
                <a:off x="500201" y="4061593"/>
                <a:ext cx="1473769" cy="718444"/>
              </a:xfrm>
              <a:prstGeom prst="cube">
                <a:avLst>
                  <a:gd name="adj" fmla="val 23792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>
                      <a:alpha val="70000"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49" name="Rectangle 15"/>
              <p:cNvSpPr>
                <a:spLocks noChangeArrowheads="1"/>
              </p:cNvSpPr>
              <p:nvPr/>
            </p:nvSpPr>
            <p:spPr bwMode="gray">
              <a:xfrm>
                <a:off x="621023" y="6841715"/>
                <a:ext cx="1607241" cy="47517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1C1C1C"/>
                    </a:solidFill>
                    <a:latin typeface="+mj-ea"/>
                    <a:ea typeface="+mj-ea"/>
                    <a:cs typeface="Arial" pitchFamily="34" charset="0"/>
                  </a:rPr>
                  <a:t>第一阶段</a:t>
                </a:r>
                <a:endParaRPr lang="en-US" altLang="zh-CN" dirty="0">
                  <a:solidFill>
                    <a:srgbClr val="1C1C1C"/>
                  </a:solidFill>
                  <a:latin typeface="+mj-ea"/>
                  <a:ea typeface="+mj-ea"/>
                  <a:cs typeface="Arial" pitchFamily="34" charset="0"/>
                </a:endParaRPr>
              </a:p>
            </p:txBody>
          </p:sp>
          <p:sp>
            <p:nvSpPr>
              <p:cNvPr id="50" name="Text Box 21"/>
              <p:cNvSpPr txBox="1">
                <a:spLocks noChangeArrowheads="1"/>
              </p:cNvSpPr>
              <p:nvPr/>
            </p:nvSpPr>
            <p:spPr bwMode="gray">
              <a:xfrm>
                <a:off x="784751" y="3769277"/>
                <a:ext cx="761826" cy="143400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+mj-ea"/>
                    <a:ea typeface="+mj-ea"/>
                    <a:cs typeface="Arial" pitchFamily="34" charset="0"/>
                  </a:rPr>
                  <a:t>起</a:t>
                </a:r>
                <a:endParaRPr lang="en-US" altLang="zh-CN" b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j-ea"/>
                  <a:ea typeface="+mj-ea"/>
                  <a:cs typeface="Arial" pitchFamily="34" charset="0"/>
                </a:endParaRPr>
              </a:p>
              <a:p>
                <a:pPr algn="ctr"/>
                <a:r>
                  <a:rPr lang="zh-CN" altLang="en-US" b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+mj-ea"/>
                    <a:ea typeface="+mj-ea"/>
                    <a:cs typeface="Arial" pitchFamily="34" charset="0"/>
                  </a:rPr>
                  <a:t>步</a:t>
                </a:r>
                <a:endParaRPr lang="en-US" altLang="zh-CN" b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j-ea"/>
                  <a:ea typeface="+mj-ea"/>
                  <a:cs typeface="Arial" pitchFamily="34" charset="0"/>
                </a:endParaRPr>
              </a:p>
              <a:p>
                <a:pPr algn="ctr"/>
                <a:r>
                  <a:rPr lang="zh-CN" altLang="en-US" b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+mj-ea"/>
                    <a:ea typeface="+mj-ea"/>
                    <a:cs typeface="Arial" pitchFamily="34" charset="0"/>
                  </a:rPr>
                  <a:t>建</a:t>
                </a:r>
                <a:endParaRPr lang="en-US" altLang="zh-CN" b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j-ea"/>
                  <a:ea typeface="+mj-ea"/>
                  <a:cs typeface="Arial" pitchFamily="34" charset="0"/>
                </a:endParaRPr>
              </a:p>
              <a:p>
                <a:pPr algn="ctr"/>
                <a:r>
                  <a:rPr lang="zh-CN" altLang="en-US" b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+mj-ea"/>
                    <a:ea typeface="+mj-ea"/>
                    <a:cs typeface="Arial" pitchFamily="34" charset="0"/>
                  </a:rPr>
                  <a:t>设</a:t>
                </a:r>
                <a:endParaRPr lang="en-US" altLang="zh-CN" b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j-ea"/>
                  <a:ea typeface="+mj-ea"/>
                  <a:cs typeface="Arial" pitchFamily="34" charset="0"/>
                </a:endParaRPr>
              </a:p>
            </p:txBody>
          </p:sp>
        </p:grpSp>
        <p:sp>
          <p:nvSpPr>
            <p:cNvPr id="46" name="Text Box 15"/>
            <p:cNvSpPr txBox="1">
              <a:spLocks noChangeArrowheads="1"/>
            </p:cNvSpPr>
            <p:nvPr/>
          </p:nvSpPr>
          <p:spPr bwMode="gray">
            <a:xfrm>
              <a:off x="57080" y="6329641"/>
              <a:ext cx="1481327" cy="441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 smtClean="0">
                  <a:latin typeface="+mj-ea"/>
                  <a:ea typeface="+mj-ea"/>
                </a:rPr>
                <a:t>80</a:t>
              </a:r>
              <a:r>
                <a:rPr lang="zh-CN" altLang="en-US" dirty="0" smtClean="0">
                  <a:latin typeface="+mj-ea"/>
                  <a:ea typeface="+mj-ea"/>
                </a:rPr>
                <a:t>年代</a:t>
              </a:r>
              <a:endParaRPr lang="en-US" altLang="zh-CN" dirty="0">
                <a:latin typeface="+mj-ea"/>
                <a:ea typeface="+mj-ea"/>
              </a:endParaRPr>
            </a:p>
          </p:txBody>
        </p:sp>
      </p:grpSp>
      <p:grpSp>
        <p:nvGrpSpPr>
          <p:cNvPr id="4" name="组合 33"/>
          <p:cNvGrpSpPr>
            <a:grpSpLocks/>
          </p:cNvGrpSpPr>
          <p:nvPr/>
        </p:nvGrpSpPr>
        <p:grpSpPr bwMode="auto">
          <a:xfrm>
            <a:off x="3357555" y="3083678"/>
            <a:ext cx="695100" cy="3360181"/>
            <a:chOff x="2491181" y="3327677"/>
            <a:chExt cx="823579" cy="3770334"/>
          </a:xfrm>
        </p:grpSpPr>
        <p:sp>
          <p:nvSpPr>
            <p:cNvPr id="54" name="AutoShape 10"/>
            <p:cNvSpPr>
              <a:spLocks noChangeArrowheads="1"/>
            </p:cNvSpPr>
            <p:nvPr/>
          </p:nvSpPr>
          <p:spPr bwMode="gray">
            <a:xfrm rot="16200000" flipV="1">
              <a:off x="2343626" y="4668044"/>
              <a:ext cx="1160463" cy="727075"/>
            </a:xfrm>
            <a:prstGeom prst="cube">
              <a:avLst>
                <a:gd name="adj" fmla="val 23792"/>
              </a:avLst>
            </a:prstGeom>
            <a:solidFill>
              <a:srgbClr val="92D05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FFFF00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AutoShape 11"/>
            <p:cNvSpPr>
              <a:spLocks noChangeArrowheads="1"/>
            </p:cNvSpPr>
            <p:nvPr/>
          </p:nvSpPr>
          <p:spPr bwMode="gray">
            <a:xfrm rot="16200000" flipV="1">
              <a:off x="2204365" y="3692732"/>
              <a:ext cx="1447925" cy="717816"/>
            </a:xfrm>
            <a:prstGeom prst="cube">
              <a:avLst>
                <a:gd name="adj" fmla="val 23792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6" name="Rectangle 16"/>
            <p:cNvSpPr>
              <a:spLocks noChangeArrowheads="1"/>
            </p:cNvSpPr>
            <p:nvPr/>
          </p:nvSpPr>
          <p:spPr bwMode="gray">
            <a:xfrm>
              <a:off x="2575823" y="6761151"/>
              <a:ext cx="738937" cy="33686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C1C1C"/>
                  </a:solidFill>
                  <a:latin typeface="+mj-ea"/>
                  <a:ea typeface="+mj-ea"/>
                  <a:cs typeface="Arial" pitchFamily="34" charset="0"/>
                </a:rPr>
                <a:t>第二阶段</a:t>
              </a:r>
              <a:endParaRPr lang="en-US" altLang="zh-CN" dirty="0">
                <a:solidFill>
                  <a:srgbClr val="1C1C1C"/>
                </a:solidFill>
                <a:latin typeface="+mj-ea"/>
                <a:ea typeface="+mj-ea"/>
                <a:cs typeface="Arial" pitchFamily="34" charset="0"/>
              </a:endParaRPr>
            </a:p>
          </p:txBody>
        </p:sp>
        <p:sp>
          <p:nvSpPr>
            <p:cNvPr id="57" name="Text Box 22"/>
            <p:cNvSpPr txBox="1">
              <a:spLocks noChangeArrowheads="1"/>
            </p:cNvSpPr>
            <p:nvPr/>
          </p:nvSpPr>
          <p:spPr bwMode="gray">
            <a:xfrm>
              <a:off x="2491181" y="3488921"/>
              <a:ext cx="749809" cy="109479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j-ea"/>
                  <a:ea typeface="+mj-ea"/>
                  <a:cs typeface="Arial" pitchFamily="34" charset="0"/>
                </a:rPr>
                <a:t>系</a:t>
              </a:r>
              <a:endParaRPr lang="en-US" altLang="zh-CN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cs typeface="Arial" pitchFamily="34" charset="0"/>
              </a:endParaRPr>
            </a:p>
            <a:p>
              <a:pPr algn="ctr"/>
              <a:r>
                <a:rPr lang="zh-CN" altLang="en-US" b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j-ea"/>
                  <a:ea typeface="+mj-ea"/>
                  <a:cs typeface="Arial" pitchFamily="34" charset="0"/>
                </a:rPr>
                <a:t>统</a:t>
              </a:r>
              <a:endParaRPr lang="en-US" altLang="zh-CN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cs typeface="Arial" pitchFamily="34" charset="0"/>
              </a:endParaRPr>
            </a:p>
            <a:p>
              <a:pPr algn="ctr"/>
              <a:r>
                <a:rPr lang="zh-CN" altLang="en-US" b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j-ea"/>
                  <a:ea typeface="+mj-ea"/>
                  <a:cs typeface="Arial" pitchFamily="34" charset="0"/>
                </a:rPr>
                <a:t>应</a:t>
              </a:r>
              <a:endParaRPr lang="en-US" altLang="zh-CN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cs typeface="Arial" pitchFamily="34" charset="0"/>
              </a:endParaRPr>
            </a:p>
            <a:p>
              <a:pPr algn="ctr"/>
              <a:r>
                <a:rPr lang="zh-CN" altLang="en-US" b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j-ea"/>
                  <a:ea typeface="+mj-ea"/>
                  <a:cs typeface="Arial" pitchFamily="34" charset="0"/>
                </a:rPr>
                <a:t>用</a:t>
              </a:r>
              <a:endParaRPr lang="en-US" altLang="zh-CN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cs typeface="Arial" pitchFamily="34" charset="0"/>
              </a:endParaRPr>
            </a:p>
          </p:txBody>
        </p:sp>
      </p:grpSp>
      <p:grpSp>
        <p:nvGrpSpPr>
          <p:cNvPr id="5" name="组合 34"/>
          <p:cNvGrpSpPr>
            <a:grpSpLocks/>
          </p:cNvGrpSpPr>
          <p:nvPr/>
        </p:nvGrpSpPr>
        <p:grpSpPr bwMode="auto">
          <a:xfrm>
            <a:off x="4714876" y="2357430"/>
            <a:ext cx="792396" cy="4084884"/>
            <a:chOff x="4076635" y="2541873"/>
            <a:chExt cx="938319" cy="4585335"/>
          </a:xfrm>
        </p:grpSpPr>
        <p:sp>
          <p:nvSpPr>
            <p:cNvPr id="61" name="AutoShape 8"/>
            <p:cNvSpPr>
              <a:spLocks noChangeArrowheads="1"/>
            </p:cNvSpPr>
            <p:nvPr/>
          </p:nvSpPr>
          <p:spPr bwMode="gray">
            <a:xfrm rot="16200000" flipV="1">
              <a:off x="3836067" y="4462558"/>
              <a:ext cx="1631950" cy="725488"/>
            </a:xfrm>
            <a:prstGeom prst="cube">
              <a:avLst>
                <a:gd name="adj" fmla="val 23792"/>
              </a:avLst>
            </a:prstGeom>
            <a:solidFill>
              <a:srgbClr val="92D05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FFFF00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AutoShape 9"/>
            <p:cNvSpPr>
              <a:spLocks noChangeArrowheads="1"/>
            </p:cNvSpPr>
            <p:nvPr/>
          </p:nvSpPr>
          <p:spPr bwMode="gray">
            <a:xfrm rot="16200000" flipV="1">
              <a:off x="3806704" y="3032720"/>
              <a:ext cx="1699098" cy="717403"/>
            </a:xfrm>
            <a:prstGeom prst="cube">
              <a:avLst>
                <a:gd name="adj" fmla="val 23792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3" name="Rectangle 17"/>
            <p:cNvSpPr>
              <a:spLocks noChangeArrowheads="1"/>
            </p:cNvSpPr>
            <p:nvPr/>
          </p:nvSpPr>
          <p:spPr bwMode="gray">
            <a:xfrm>
              <a:off x="4076635" y="6790213"/>
              <a:ext cx="738512" cy="33699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C1C1C"/>
                  </a:solidFill>
                  <a:latin typeface="+mj-ea"/>
                  <a:ea typeface="+mj-ea"/>
                  <a:cs typeface="Arial" pitchFamily="34" charset="0"/>
                </a:rPr>
                <a:t>第三阶段</a:t>
              </a:r>
              <a:endParaRPr lang="en-US" altLang="zh-CN" dirty="0">
                <a:solidFill>
                  <a:srgbClr val="1C1C1C"/>
                </a:solidFill>
                <a:latin typeface="+mj-ea"/>
                <a:ea typeface="+mj-ea"/>
                <a:cs typeface="Arial" pitchFamily="34" charset="0"/>
              </a:endParaRPr>
            </a:p>
          </p:txBody>
        </p:sp>
        <p:sp>
          <p:nvSpPr>
            <p:cNvPr id="64" name="Text Box 23"/>
            <p:cNvSpPr txBox="1">
              <a:spLocks noChangeArrowheads="1"/>
            </p:cNvSpPr>
            <p:nvPr/>
          </p:nvSpPr>
          <p:spPr bwMode="gray">
            <a:xfrm>
              <a:off x="4161228" y="2911241"/>
              <a:ext cx="815820" cy="10952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j-ea"/>
                  <a:ea typeface="+mj-ea"/>
                  <a:cs typeface="Arial" pitchFamily="34" charset="0"/>
                </a:rPr>
                <a:t>拓</a:t>
              </a:r>
              <a:endParaRPr lang="en-US" altLang="zh-CN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cs typeface="Arial" pitchFamily="34" charset="0"/>
              </a:endParaRPr>
            </a:p>
            <a:p>
              <a:pPr algn="ctr"/>
              <a:r>
                <a:rPr lang="zh-CN" altLang="en-US" b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j-ea"/>
                  <a:ea typeface="+mj-ea"/>
                  <a:cs typeface="Arial" pitchFamily="34" charset="0"/>
                </a:rPr>
                <a:t>展</a:t>
              </a:r>
              <a:endParaRPr lang="en-US" altLang="zh-CN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cs typeface="Arial" pitchFamily="34" charset="0"/>
              </a:endParaRPr>
            </a:p>
            <a:p>
              <a:pPr algn="ctr"/>
              <a:r>
                <a:rPr lang="zh-CN" altLang="en-US" b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j-ea"/>
                  <a:ea typeface="+mj-ea"/>
                  <a:cs typeface="Arial" pitchFamily="34" charset="0"/>
                </a:rPr>
                <a:t>升</a:t>
              </a:r>
              <a:endParaRPr lang="en-US" altLang="zh-CN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cs typeface="Arial" pitchFamily="34" charset="0"/>
              </a:endParaRPr>
            </a:p>
            <a:p>
              <a:pPr algn="ctr"/>
              <a:r>
                <a:rPr lang="zh-CN" altLang="en-US" b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j-ea"/>
                  <a:ea typeface="+mj-ea"/>
                  <a:cs typeface="Arial" pitchFamily="34" charset="0"/>
                </a:rPr>
                <a:t>级</a:t>
              </a:r>
              <a:endParaRPr lang="en-US" altLang="zh-CN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  <a:cs typeface="Arial" pitchFamily="34" charset="0"/>
              </a:endParaRPr>
            </a:p>
          </p:txBody>
        </p:sp>
      </p:grpSp>
      <p:grpSp>
        <p:nvGrpSpPr>
          <p:cNvPr id="6" name="组合 39"/>
          <p:cNvGrpSpPr>
            <a:grpSpLocks/>
          </p:cNvGrpSpPr>
          <p:nvPr/>
        </p:nvGrpSpPr>
        <p:grpSpPr bwMode="auto">
          <a:xfrm>
            <a:off x="5857884" y="1853218"/>
            <a:ext cx="1357322" cy="4590641"/>
            <a:chOff x="5297093" y="1939046"/>
            <a:chExt cx="1606035" cy="5149552"/>
          </a:xfrm>
        </p:grpSpPr>
        <p:grpSp>
          <p:nvGrpSpPr>
            <p:cNvPr id="7" name="组合 35"/>
            <p:cNvGrpSpPr>
              <a:grpSpLocks/>
            </p:cNvGrpSpPr>
            <p:nvPr/>
          </p:nvGrpSpPr>
          <p:grpSpPr bwMode="auto">
            <a:xfrm>
              <a:off x="5925313" y="1939046"/>
              <a:ext cx="955004" cy="5149552"/>
              <a:chOff x="5925313" y="1939046"/>
              <a:chExt cx="955004" cy="5149552"/>
            </a:xfrm>
          </p:grpSpPr>
          <p:sp>
            <p:nvSpPr>
              <p:cNvPr id="68" name="AutoShape 6"/>
              <p:cNvSpPr>
                <a:spLocks noChangeArrowheads="1"/>
              </p:cNvSpPr>
              <p:nvPr/>
            </p:nvSpPr>
            <p:spPr bwMode="gray">
              <a:xfrm rot="16200000" flipV="1">
                <a:off x="5332380" y="4160043"/>
                <a:ext cx="2125662" cy="727075"/>
              </a:xfrm>
              <a:prstGeom prst="cube">
                <a:avLst>
                  <a:gd name="adj" fmla="val 23792"/>
                </a:avLst>
              </a:prstGeom>
              <a:solidFill>
                <a:srgbClr val="92D05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FFFF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9" name="AutoShape 7"/>
              <p:cNvSpPr>
                <a:spLocks noChangeArrowheads="1"/>
              </p:cNvSpPr>
              <p:nvPr/>
            </p:nvSpPr>
            <p:spPr bwMode="gray">
              <a:xfrm rot="16200000" flipV="1">
                <a:off x="5550042" y="2430318"/>
                <a:ext cx="1699391" cy="716848"/>
              </a:xfrm>
              <a:prstGeom prst="cube">
                <a:avLst>
                  <a:gd name="adj" fmla="val 23792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>
                      <a:alpha val="70000"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70" name="Rectangle 18"/>
              <p:cNvSpPr>
                <a:spLocks noChangeArrowheads="1"/>
              </p:cNvSpPr>
              <p:nvPr/>
            </p:nvSpPr>
            <p:spPr bwMode="gray">
              <a:xfrm>
                <a:off x="6142376" y="6751832"/>
                <a:ext cx="737941" cy="33676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1C1C1C"/>
                    </a:solidFill>
                    <a:latin typeface="+mj-ea"/>
                    <a:ea typeface="+mj-ea"/>
                    <a:cs typeface="Arial" pitchFamily="34" charset="0"/>
                  </a:rPr>
                  <a:t>第四阶段</a:t>
                </a:r>
                <a:endParaRPr lang="en-US" altLang="zh-CN" dirty="0">
                  <a:solidFill>
                    <a:srgbClr val="1C1C1C"/>
                  </a:solidFill>
                  <a:latin typeface="+mj-ea"/>
                  <a:ea typeface="+mj-ea"/>
                  <a:cs typeface="Arial" pitchFamily="34" charset="0"/>
                </a:endParaRPr>
              </a:p>
            </p:txBody>
          </p:sp>
          <p:sp>
            <p:nvSpPr>
              <p:cNvPr id="71" name="Text Box 24"/>
              <p:cNvSpPr txBox="1">
                <a:spLocks noChangeArrowheads="1"/>
              </p:cNvSpPr>
              <p:nvPr/>
            </p:nvSpPr>
            <p:spPr bwMode="gray">
              <a:xfrm>
                <a:off x="5925313" y="2283207"/>
                <a:ext cx="800072" cy="109449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b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+mj-ea"/>
                    <a:ea typeface="+mj-ea"/>
                    <a:cs typeface="Arial" pitchFamily="34" charset="0"/>
                  </a:rPr>
                  <a:t>高</a:t>
                </a:r>
                <a:endParaRPr lang="en-US" altLang="zh-CN" b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j-ea"/>
                  <a:ea typeface="+mj-ea"/>
                  <a:cs typeface="Arial" pitchFamily="34" charset="0"/>
                </a:endParaRPr>
              </a:p>
              <a:p>
                <a:pPr algn="ctr"/>
                <a:r>
                  <a:rPr lang="zh-CN" altLang="en-US" b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+mj-ea"/>
                    <a:ea typeface="+mj-ea"/>
                    <a:cs typeface="Arial" pitchFamily="34" charset="0"/>
                  </a:rPr>
                  <a:t>端</a:t>
                </a:r>
                <a:endParaRPr lang="en-US" altLang="zh-CN" b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j-ea"/>
                  <a:ea typeface="+mj-ea"/>
                  <a:cs typeface="Arial" pitchFamily="34" charset="0"/>
                </a:endParaRPr>
              </a:p>
              <a:p>
                <a:pPr algn="ctr"/>
                <a:r>
                  <a:rPr lang="zh-CN" altLang="en-US" b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+mj-ea"/>
                    <a:ea typeface="+mj-ea"/>
                    <a:cs typeface="Arial" pitchFamily="34" charset="0"/>
                  </a:rPr>
                  <a:t>应</a:t>
                </a:r>
                <a:endParaRPr lang="en-US" altLang="zh-CN" b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j-ea"/>
                  <a:ea typeface="+mj-ea"/>
                  <a:cs typeface="Arial" pitchFamily="34" charset="0"/>
                </a:endParaRPr>
              </a:p>
              <a:p>
                <a:pPr algn="ctr"/>
                <a:r>
                  <a:rPr lang="zh-CN" altLang="en-US" b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+mj-ea"/>
                    <a:ea typeface="+mj-ea"/>
                    <a:cs typeface="Arial" pitchFamily="34" charset="0"/>
                  </a:rPr>
                  <a:t>用</a:t>
                </a:r>
                <a:endParaRPr lang="en-US" altLang="zh-CN" b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j-ea"/>
                  <a:ea typeface="+mj-ea"/>
                  <a:cs typeface="Arial" pitchFamily="34" charset="0"/>
                </a:endParaRPr>
              </a:p>
            </p:txBody>
          </p:sp>
        </p:grpSp>
        <p:sp>
          <p:nvSpPr>
            <p:cNvPr id="67" name="Text Box 18"/>
            <p:cNvSpPr txBox="1">
              <a:spLocks noChangeArrowheads="1"/>
            </p:cNvSpPr>
            <p:nvPr/>
          </p:nvSpPr>
          <p:spPr bwMode="gray">
            <a:xfrm>
              <a:off x="5297093" y="6271018"/>
              <a:ext cx="1606035" cy="4142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>
                  <a:latin typeface="+mj-ea"/>
                  <a:ea typeface="+mj-ea"/>
                </a:rPr>
                <a:t>  </a:t>
              </a:r>
              <a:r>
                <a:rPr lang="en-US" altLang="zh-CN" dirty="0" smtClean="0">
                  <a:latin typeface="+mj-ea"/>
                  <a:ea typeface="+mj-ea"/>
                </a:rPr>
                <a:t>2011</a:t>
              </a:r>
              <a:r>
                <a:rPr lang="zh-CN" altLang="en-US" dirty="0" smtClean="0">
                  <a:latin typeface="+mj-ea"/>
                  <a:ea typeface="+mj-ea"/>
                </a:rPr>
                <a:t>年</a:t>
              </a:r>
              <a:endParaRPr lang="en-US" altLang="zh-CN" dirty="0">
                <a:latin typeface="+mj-ea"/>
                <a:ea typeface="+mj-ea"/>
              </a:endParaRPr>
            </a:p>
          </p:txBody>
        </p:sp>
      </p:grpSp>
      <p:sp>
        <p:nvSpPr>
          <p:cNvPr id="72" name="Text Box 18"/>
          <p:cNvSpPr txBox="1">
            <a:spLocks noChangeArrowheads="1"/>
          </p:cNvSpPr>
          <p:nvPr/>
        </p:nvSpPr>
        <p:spPr bwMode="gray">
          <a:xfrm>
            <a:off x="4786314" y="5715016"/>
            <a:ext cx="135732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+mj-ea"/>
                <a:ea typeface="+mj-ea"/>
              </a:rPr>
              <a:t>  </a:t>
            </a:r>
            <a:r>
              <a:rPr lang="en-US" altLang="zh-CN" dirty="0" smtClean="0">
                <a:latin typeface="+mj-ea"/>
                <a:ea typeface="+mj-ea"/>
              </a:rPr>
              <a:t>2010</a:t>
            </a:r>
            <a:r>
              <a:rPr lang="zh-CN" altLang="en-US" dirty="0" smtClean="0">
                <a:latin typeface="+mj-ea"/>
                <a:ea typeface="+mj-ea"/>
              </a:rPr>
              <a:t>年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73" name="Rectangle 15"/>
          <p:cNvSpPr>
            <a:spLocks noChangeArrowheads="1"/>
          </p:cNvSpPr>
          <p:nvPr/>
        </p:nvSpPr>
        <p:spPr bwMode="gray">
          <a:xfrm>
            <a:off x="289291" y="5286388"/>
            <a:ext cx="142518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+mj-ea"/>
                <a:ea typeface="+mj-ea"/>
                <a:cs typeface="Arial" pitchFamily="34" charset="0"/>
              </a:rPr>
              <a:t>无</a:t>
            </a:r>
            <a:endParaRPr lang="en-US" altLang="zh-CN" sz="2400" dirty="0">
              <a:solidFill>
                <a:srgbClr val="C00000"/>
              </a:solidFill>
              <a:latin typeface="+mj-ea"/>
              <a:ea typeface="+mj-ea"/>
              <a:cs typeface="Arial" pitchFamily="34" charset="0"/>
            </a:endParaRPr>
          </a:p>
        </p:txBody>
      </p:sp>
      <p:sp>
        <p:nvSpPr>
          <p:cNvPr id="74" name="Rectangle 15"/>
          <p:cNvSpPr>
            <a:spLocks noChangeArrowheads="1"/>
          </p:cNvSpPr>
          <p:nvPr/>
        </p:nvSpPr>
        <p:spPr bwMode="gray">
          <a:xfrm>
            <a:off x="285720" y="3110211"/>
            <a:ext cx="142518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+mj-ea"/>
                <a:ea typeface="+mj-ea"/>
                <a:cs typeface="Arial" pitchFamily="34" charset="0"/>
              </a:rPr>
              <a:t>有</a:t>
            </a:r>
            <a:endParaRPr lang="en-US" altLang="zh-CN" sz="2400" dirty="0">
              <a:solidFill>
                <a:srgbClr val="C00000"/>
              </a:solidFill>
              <a:latin typeface="+mj-ea"/>
              <a:ea typeface="+mj-ea"/>
              <a:cs typeface="Arial" pitchFamily="34" charset="0"/>
            </a:endParaRPr>
          </a:p>
        </p:txBody>
      </p:sp>
      <p:sp>
        <p:nvSpPr>
          <p:cNvPr id="75" name="Rectangle 15"/>
          <p:cNvSpPr>
            <a:spLocks noChangeArrowheads="1"/>
          </p:cNvSpPr>
          <p:nvPr/>
        </p:nvSpPr>
        <p:spPr bwMode="gray">
          <a:xfrm>
            <a:off x="285720" y="1357298"/>
            <a:ext cx="142518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+mj-ea"/>
                <a:ea typeface="+mj-ea"/>
                <a:cs typeface="Arial" pitchFamily="34" charset="0"/>
              </a:rPr>
              <a:t>优</a:t>
            </a:r>
            <a:endParaRPr lang="en-US" altLang="zh-CN" sz="2400" dirty="0">
              <a:solidFill>
                <a:srgbClr val="C00000"/>
              </a:solidFill>
              <a:latin typeface="+mj-ea"/>
              <a:ea typeface="+mj-ea"/>
              <a:cs typeface="Arial" pitchFamily="34" charset="0"/>
            </a:endParaRPr>
          </a:p>
        </p:txBody>
      </p:sp>
      <p:sp>
        <p:nvSpPr>
          <p:cNvPr id="77" name="Text Box 16"/>
          <p:cNvSpPr txBox="1">
            <a:spLocks noChangeArrowheads="1"/>
          </p:cNvSpPr>
          <p:nvPr/>
        </p:nvSpPr>
        <p:spPr bwMode="gray">
          <a:xfrm>
            <a:off x="2428860" y="5715016"/>
            <a:ext cx="120631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 smtClean="0">
                <a:latin typeface="+mj-ea"/>
                <a:ea typeface="+mj-ea"/>
              </a:rPr>
              <a:t>90</a:t>
            </a:r>
            <a:r>
              <a:rPr lang="zh-CN" altLang="en-US" dirty="0" smtClean="0">
                <a:latin typeface="+mj-ea"/>
                <a:ea typeface="+mj-ea"/>
              </a:rPr>
              <a:t>年代中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78" name="Text Box 17"/>
          <p:cNvSpPr txBox="1">
            <a:spLocks noChangeArrowheads="1"/>
          </p:cNvSpPr>
          <p:nvPr/>
        </p:nvSpPr>
        <p:spPr bwMode="gray">
          <a:xfrm>
            <a:off x="3571868" y="5715016"/>
            <a:ext cx="135732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dirty="0" smtClean="0">
                <a:latin typeface="+mj-ea"/>
                <a:ea typeface="+mj-ea"/>
              </a:rPr>
              <a:t>2005</a:t>
            </a:r>
            <a:r>
              <a:rPr lang="zh-CN" altLang="en-US" dirty="0" smtClean="0">
                <a:latin typeface="+mj-ea"/>
                <a:ea typeface="+mj-ea"/>
              </a:rPr>
              <a:t>年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79" name="Text Box 18"/>
          <p:cNvSpPr txBox="1">
            <a:spLocks noChangeArrowheads="1"/>
          </p:cNvSpPr>
          <p:nvPr/>
        </p:nvSpPr>
        <p:spPr bwMode="gray">
          <a:xfrm>
            <a:off x="6715140" y="5643578"/>
            <a:ext cx="135732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+mj-ea"/>
                <a:ea typeface="+mj-ea"/>
              </a:rPr>
              <a:t>  </a:t>
            </a:r>
            <a:r>
              <a:rPr lang="en-US" altLang="zh-CN" dirty="0" smtClean="0">
                <a:latin typeface="+mj-ea"/>
                <a:ea typeface="+mj-ea"/>
              </a:rPr>
              <a:t>……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2043573" y="2306041"/>
            <a:ext cx="1257300" cy="428625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已实现</a:t>
            </a:r>
            <a:endParaRPr lang="zh-CN" altLang="en-US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1" name="圆角矩形 80"/>
          <p:cNvSpPr/>
          <p:nvPr/>
        </p:nvSpPr>
        <p:spPr>
          <a:xfrm>
            <a:off x="3669067" y="1586756"/>
            <a:ext cx="1365312" cy="428625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正处在</a:t>
            </a:r>
          </a:p>
        </p:txBody>
      </p:sp>
      <p:sp>
        <p:nvSpPr>
          <p:cNvPr id="82" name="圆角矩形 81"/>
          <p:cNvSpPr/>
          <p:nvPr/>
        </p:nvSpPr>
        <p:spPr>
          <a:xfrm>
            <a:off x="5597571" y="1052735"/>
            <a:ext cx="1189007" cy="428625"/>
          </a:xfrm>
          <a:prstGeom prst="roundRect">
            <a:avLst/>
          </a:prstGeom>
          <a:solidFill>
            <a:srgbClr val="FF9933"/>
          </a:solidFill>
          <a:ln w="127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将进入</a:t>
            </a:r>
          </a:p>
        </p:txBody>
      </p:sp>
      <p:sp>
        <p:nvSpPr>
          <p:cNvPr id="40" name="矩形 39"/>
          <p:cNvSpPr/>
          <p:nvPr/>
        </p:nvSpPr>
        <p:spPr>
          <a:xfrm>
            <a:off x="2643174" y="2071678"/>
            <a:ext cx="521497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zh-CN" altLang="en-US" sz="2800" b="0" dirty="0" smtClean="0">
                <a:solidFill>
                  <a:srgbClr val="C00000"/>
                </a:solidFill>
              </a:rPr>
              <a:t>引进消化</a:t>
            </a:r>
            <a:r>
              <a:rPr lang="zh-CN" altLang="en-US" sz="2800" b="0" dirty="0" smtClean="0">
                <a:solidFill>
                  <a:schemeClr val="tx1"/>
                </a:solidFill>
              </a:rPr>
              <a:t>国外先进技术和设备</a:t>
            </a:r>
            <a:endParaRPr lang="en-US" altLang="zh-CN" sz="2800" b="0" dirty="0" smtClean="0">
              <a:solidFill>
                <a:schemeClr val="tx1"/>
              </a:solidFill>
            </a:endParaRPr>
          </a:p>
          <a:p>
            <a:pPr algn="l"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zh-CN" altLang="en-US" sz="2800" b="0" dirty="0" smtClean="0">
                <a:solidFill>
                  <a:srgbClr val="C00000"/>
                </a:solidFill>
              </a:rPr>
              <a:t>提高</a:t>
            </a:r>
            <a:r>
              <a:rPr lang="zh-CN" altLang="en-US" sz="2800" b="0" dirty="0" smtClean="0">
                <a:solidFill>
                  <a:schemeClr val="tx1"/>
                </a:solidFill>
              </a:rPr>
              <a:t>港口管理水平和运作效率</a:t>
            </a:r>
            <a:endParaRPr lang="zh-CN" altLang="en-US" sz="2800" b="0" dirty="0">
              <a:solidFill>
                <a:schemeClr val="tx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285984" y="1214422"/>
            <a:ext cx="607223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zh-CN" altLang="en-US" sz="2600" b="0" dirty="0" smtClean="0">
                <a:solidFill>
                  <a:srgbClr val="C00000"/>
                </a:solidFill>
              </a:rPr>
              <a:t>网络</a:t>
            </a:r>
            <a:r>
              <a:rPr lang="en-US" altLang="en-US" sz="2600" b="0" dirty="0" smtClean="0">
                <a:solidFill>
                  <a:srgbClr val="C00000"/>
                </a:solidFill>
              </a:rPr>
              <a:t>IT</a:t>
            </a:r>
            <a:r>
              <a:rPr lang="zh-CN" altLang="en-US" sz="2600" b="0" dirty="0" smtClean="0">
                <a:solidFill>
                  <a:srgbClr val="C00000"/>
                </a:solidFill>
              </a:rPr>
              <a:t>技术</a:t>
            </a:r>
            <a:r>
              <a:rPr lang="zh-CN" altLang="en-US" sz="2600" b="0" dirty="0" smtClean="0">
                <a:solidFill>
                  <a:schemeClr val="tx1"/>
                </a:solidFill>
              </a:rPr>
              <a:t>促进优化管理与业务流程</a:t>
            </a:r>
            <a:endParaRPr lang="en-US" altLang="zh-CN" sz="2600" b="0" dirty="0" smtClean="0">
              <a:solidFill>
                <a:schemeClr val="tx1"/>
              </a:solidFill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zh-CN" altLang="en-US" sz="2600" b="0" dirty="0" smtClean="0">
                <a:solidFill>
                  <a:srgbClr val="C00000"/>
                </a:solidFill>
              </a:rPr>
              <a:t>资源共享、系统联动</a:t>
            </a:r>
            <a:r>
              <a:rPr lang="zh-CN" altLang="en-US" sz="2600" b="0" dirty="0" smtClean="0">
                <a:solidFill>
                  <a:schemeClr val="tx1"/>
                </a:solidFill>
              </a:rPr>
              <a:t>，提升效率竞争力</a:t>
            </a:r>
            <a:endParaRPr lang="en-US" altLang="zh-CN" sz="2600" b="0" dirty="0" smtClean="0">
              <a:solidFill>
                <a:schemeClr val="tx1"/>
              </a:solidFill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zh-CN" altLang="en-US" sz="2600" b="0" dirty="0" smtClean="0">
                <a:solidFill>
                  <a:schemeClr val="tx1"/>
                </a:solidFill>
              </a:rPr>
              <a:t>整体水平</a:t>
            </a:r>
            <a:r>
              <a:rPr lang="zh-CN" altLang="en-US" sz="2600" b="0" dirty="0" smtClean="0">
                <a:solidFill>
                  <a:srgbClr val="C00000"/>
                </a:solidFill>
              </a:rPr>
              <a:t>向国际先进迈进</a:t>
            </a:r>
            <a:endParaRPr lang="zh-CN" altLang="en-US" sz="2600" b="0" dirty="0">
              <a:solidFill>
                <a:schemeClr val="tx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071670" y="1032861"/>
            <a:ext cx="6500858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" indent="-88900" algn="l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zh-CN" altLang="en-US" sz="2800" b="0" dirty="0" smtClean="0">
                <a:solidFill>
                  <a:schemeClr val="tx1"/>
                </a:solidFill>
              </a:rPr>
              <a:t>适应港城一体化、区域经济发展，大力发展</a:t>
            </a:r>
            <a:r>
              <a:rPr lang="zh-CN" altLang="en-US" sz="2800" b="0" dirty="0" smtClean="0">
                <a:solidFill>
                  <a:srgbClr val="C00000"/>
                </a:solidFill>
              </a:rPr>
              <a:t>现代物流</a:t>
            </a:r>
            <a:endParaRPr lang="en-US" altLang="zh-CN" sz="2800" b="0" dirty="0" smtClean="0">
              <a:solidFill>
                <a:srgbClr val="C00000"/>
              </a:solidFill>
            </a:endParaRPr>
          </a:p>
          <a:p>
            <a:pPr marL="88900" indent="-88900" algn="l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zh-CN" altLang="en-US" sz="2800" b="0" dirty="0" smtClean="0">
                <a:solidFill>
                  <a:schemeClr val="tx1"/>
                </a:solidFill>
              </a:rPr>
              <a:t>资源整合与</a:t>
            </a:r>
            <a:r>
              <a:rPr lang="zh-CN" altLang="en-US" sz="2800" b="0" dirty="0" smtClean="0">
                <a:solidFill>
                  <a:srgbClr val="C00000"/>
                </a:solidFill>
              </a:rPr>
              <a:t>协同化</a:t>
            </a:r>
            <a:r>
              <a:rPr lang="zh-CN" altLang="en-US" sz="2800" b="0" dirty="0" smtClean="0">
                <a:solidFill>
                  <a:schemeClr val="tx1"/>
                </a:solidFill>
              </a:rPr>
              <a:t>应用，促进升级发展</a:t>
            </a:r>
          </a:p>
        </p:txBody>
      </p:sp>
      <p:sp>
        <p:nvSpPr>
          <p:cNvPr id="44" name="矩形 43"/>
          <p:cNvSpPr/>
          <p:nvPr/>
        </p:nvSpPr>
        <p:spPr>
          <a:xfrm>
            <a:off x="4429124" y="4035516"/>
            <a:ext cx="42862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" indent="-88900" algn="l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zh-CN" altLang="en-US" sz="2800" b="0" dirty="0" smtClean="0">
                <a:solidFill>
                  <a:schemeClr val="tx1"/>
                </a:solidFill>
              </a:rPr>
              <a:t>打造区域性</a:t>
            </a:r>
            <a:r>
              <a:rPr lang="zh-CN" altLang="en-US" sz="2800" b="0" dirty="0" smtClean="0">
                <a:solidFill>
                  <a:srgbClr val="C00000"/>
                </a:solidFill>
              </a:rPr>
              <a:t>信息枢纽平台</a:t>
            </a:r>
            <a:endParaRPr lang="en-US" altLang="zh-CN" sz="2800" b="0" dirty="0" smtClean="0">
              <a:solidFill>
                <a:srgbClr val="C00000"/>
              </a:solidFill>
            </a:endParaRPr>
          </a:p>
          <a:p>
            <a:pPr marL="88900" indent="-88900" algn="l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zh-CN" altLang="en-US" sz="2800" b="0" dirty="0" smtClean="0">
                <a:solidFill>
                  <a:srgbClr val="C00000"/>
                </a:solidFill>
              </a:rPr>
              <a:t>高端应用服务</a:t>
            </a:r>
            <a:r>
              <a:rPr lang="zh-CN" altLang="en-US" sz="2800" b="0" dirty="0" smtClean="0">
                <a:solidFill>
                  <a:schemeClr val="tx1"/>
                </a:solidFill>
              </a:rPr>
              <a:t>提升软实力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xit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7" grpId="0"/>
      <p:bldP spid="79" grpId="0"/>
      <p:bldP spid="80" grpId="0" animBg="1"/>
      <p:bldP spid="81" grpId="0" animBg="1"/>
      <p:bldP spid="82" grpId="0" animBg="1"/>
      <p:bldP spid="40" grpId="0"/>
      <p:bldP spid="40" grpId="1"/>
      <p:bldP spid="42" grpId="0"/>
      <p:bldP spid="42" grpId="1"/>
      <p:bldP spid="43" grpId="0"/>
      <p:bldP spid="43" grpId="1"/>
      <p:bldP spid="44" grpId="2"/>
      <p:bldP spid="44" grpId="3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-1000164" y="2214554"/>
            <a:ext cx="7772400" cy="1470025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+mj-ea"/>
              </a:rPr>
              <a:t>第二部分  </a:t>
            </a:r>
            <a:r>
              <a:rPr lang="en-US" altLang="zh-CN" b="1" dirty="0" smtClean="0">
                <a:solidFill>
                  <a:schemeClr val="tx1"/>
                </a:solidFill>
                <a:latin typeface="+mj-ea"/>
              </a:rPr>
              <a:t/>
            </a:r>
            <a:br>
              <a:rPr lang="en-US" altLang="zh-CN" b="1" dirty="0" smtClean="0">
                <a:solidFill>
                  <a:schemeClr val="tx1"/>
                </a:solidFill>
                <a:latin typeface="+mj-ea"/>
              </a:rPr>
            </a:br>
            <a:r>
              <a:rPr lang="zh-CN" altLang="en-US" b="1" dirty="0" smtClean="0">
                <a:solidFill>
                  <a:schemeClr val="tx1"/>
                </a:solidFill>
                <a:latin typeface="+mj-ea"/>
              </a:rPr>
              <a:t>未来港口信息化发展趋势</a:t>
            </a:r>
            <a:br>
              <a:rPr lang="zh-CN" altLang="en-US" b="1" dirty="0" smtClean="0">
                <a:solidFill>
                  <a:schemeClr val="tx1"/>
                </a:solidFill>
                <a:latin typeface="+mj-ea"/>
              </a:rPr>
            </a:br>
            <a:r>
              <a:rPr lang="zh-CN" altLang="en-US" b="1" dirty="0" smtClean="0">
                <a:solidFill>
                  <a:schemeClr val="tx1"/>
                </a:solidFill>
                <a:latin typeface="+mj-ea"/>
              </a:rPr>
              <a:t/>
            </a:r>
            <a:br>
              <a:rPr lang="zh-CN" altLang="en-US" b="1" dirty="0" smtClean="0">
                <a:solidFill>
                  <a:schemeClr val="tx1"/>
                </a:solidFill>
                <a:latin typeface="+mj-ea"/>
              </a:rPr>
            </a:br>
            <a:endParaRPr lang="zh-CN" altLang="en-US" b="1" dirty="0">
              <a:solidFill>
                <a:schemeClr val="tx1"/>
              </a:solidFill>
              <a:latin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4366" y="79356"/>
            <a:ext cx="8229600" cy="563562"/>
          </a:xfrm>
        </p:spPr>
        <p:txBody>
          <a:bodyPr/>
          <a:lstStyle/>
          <a:p>
            <a:pPr algn="ctr"/>
            <a:r>
              <a:rPr lang="zh-CN" altLang="en-US" sz="3600" b="1" kern="1200" dirty="0" smtClean="0">
                <a:solidFill>
                  <a:schemeClr val="tx1"/>
                </a:solidFill>
                <a:latin typeface="+mj-ea"/>
              </a:rPr>
              <a:t>未来港口信息化发展</a:t>
            </a:r>
            <a:r>
              <a:rPr lang="en-US" altLang="zh-CN" sz="3600" b="1" kern="1200" dirty="0" smtClean="0">
                <a:solidFill>
                  <a:schemeClr val="tx1"/>
                </a:solidFill>
                <a:latin typeface="+mj-ea"/>
              </a:rPr>
              <a:t>——</a:t>
            </a:r>
            <a:r>
              <a:rPr lang="zh-CN" altLang="en-US" sz="3600" b="1" kern="1200" dirty="0" smtClean="0">
                <a:solidFill>
                  <a:srgbClr val="C00000"/>
                </a:solidFill>
                <a:latin typeface="+mj-ea"/>
              </a:rPr>
              <a:t>五大趋势</a:t>
            </a:r>
            <a:endParaRPr lang="zh-CN" altLang="en-US" sz="3600" b="1" kern="1200" dirty="0">
              <a:solidFill>
                <a:srgbClr val="C00000"/>
              </a:solidFill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3987" y="1000108"/>
            <a:ext cx="8543981" cy="524827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None/>
            </a:pPr>
            <a:r>
              <a:rPr lang="zh-CN" altLang="en-US" sz="3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趋势一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None/>
            </a:pPr>
            <a:r>
              <a:rPr lang="zh-CN" altLang="en-US" sz="2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统筹信息化建设发展，与港口发展战略</a:t>
            </a:r>
            <a:r>
              <a:rPr lang="zh-CN" altLang="en-US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深度融合</a:t>
            </a:r>
            <a:endParaRPr lang="en-US" altLang="zh-CN" dirty="0" smtClean="0">
              <a:solidFill>
                <a:srgbClr val="8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29236" t="39139" r="23246" b="18055"/>
          <a:stretch>
            <a:fillRect/>
          </a:stretch>
        </p:blipFill>
        <p:spPr bwMode="auto">
          <a:xfrm>
            <a:off x="1714480" y="2643182"/>
            <a:ext cx="620593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下箭头 4"/>
          <p:cNvSpPr/>
          <p:nvPr/>
        </p:nvSpPr>
        <p:spPr bwMode="auto">
          <a:xfrm>
            <a:off x="3571868" y="3357562"/>
            <a:ext cx="928694" cy="1705928"/>
          </a:xfrm>
          <a:prstGeom prst="downArrow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6600000" scaled="0"/>
          </a:gra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微软雅黑" pitchFamily="34" charset="-122"/>
                <a:ea typeface="微软雅黑" pitchFamily="34" charset="-122"/>
              </a:rPr>
              <a:t>信息化手段</a:t>
            </a:r>
          </a:p>
        </p:txBody>
      </p:sp>
      <p:sp>
        <p:nvSpPr>
          <p:cNvPr id="6" name="上箭头 5"/>
          <p:cNvSpPr/>
          <p:nvPr/>
        </p:nvSpPr>
        <p:spPr bwMode="auto">
          <a:xfrm>
            <a:off x="7715272" y="4643446"/>
            <a:ext cx="1000132" cy="1720215"/>
          </a:xfrm>
          <a:prstGeom prst="upArrow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微软雅黑" pitchFamily="34" charset="-122"/>
                <a:ea typeface="微软雅黑" pitchFamily="34" charset="-122"/>
              </a:rPr>
              <a:t>港口软实力</a:t>
            </a:r>
          </a:p>
        </p:txBody>
      </p:sp>
      <p:cxnSp>
        <p:nvCxnSpPr>
          <p:cNvPr id="7" name="直接连接符 6"/>
          <p:cNvCxnSpPr/>
          <p:nvPr/>
        </p:nvCxnSpPr>
        <p:spPr bwMode="auto">
          <a:xfrm flipV="1">
            <a:off x="3357554" y="4214818"/>
            <a:ext cx="5500726" cy="1214446"/>
          </a:xfrm>
          <a:prstGeom prst="line">
            <a:avLst/>
          </a:prstGeom>
          <a:ln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CC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流程图: 摘录 7"/>
          <p:cNvSpPr/>
          <p:nvPr/>
        </p:nvSpPr>
        <p:spPr bwMode="auto">
          <a:xfrm>
            <a:off x="5500694" y="4857760"/>
            <a:ext cx="1071570" cy="1357322"/>
          </a:xfrm>
          <a:prstGeom prst="flowChartExtract">
            <a:avLst/>
          </a:prstGeom>
          <a:ln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CC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33333E-6 L -0.27865 -0.17732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4366" y="142852"/>
            <a:ext cx="8229600" cy="563562"/>
          </a:xfrm>
        </p:spPr>
        <p:txBody>
          <a:bodyPr/>
          <a:lstStyle/>
          <a:p>
            <a:pPr algn="ctr"/>
            <a:r>
              <a:rPr lang="zh-CN" altLang="en-US" sz="3600" b="1" kern="1200" dirty="0" smtClean="0">
                <a:solidFill>
                  <a:schemeClr val="tx1"/>
                </a:solidFill>
                <a:latin typeface="+mj-ea"/>
              </a:rPr>
              <a:t>未来港口信息化发展趋势</a:t>
            </a:r>
            <a:endParaRPr lang="zh-CN" altLang="en-US" sz="3600" b="1" kern="1200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3987" y="1076325"/>
            <a:ext cx="8543981" cy="163829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None/>
            </a:pPr>
            <a:r>
              <a:rPr lang="zh-CN" altLang="en-US" sz="3200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趋势二</a:t>
            </a:r>
            <a:r>
              <a:rPr lang="en-US" altLang="zh-CN" sz="3200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>
              <a:lnSpc>
                <a:spcPts val="41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None/>
            </a:pPr>
            <a:r>
              <a:rPr lang="zh-CN" altLang="en-US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智能集成、综合应用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建设发展模式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必然趋势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None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None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071538" y="3571876"/>
          <a:ext cx="7000924" cy="1742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7194"/>
                <a:gridCol w="470373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荷兰鹿特丹港</a:t>
                      </a:r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/>
                        <a:t>国际运输信息系统平台</a:t>
                      </a:r>
                      <a:r>
                        <a:rPr lang="en-US" sz="2400" dirty="0" smtClean="0"/>
                        <a:t>INTIS</a:t>
                      </a:r>
                      <a:endParaRPr lang="zh-CN" altLang="en-US" sz="2400" dirty="0" smtClean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新加坡港</a:t>
                      </a:r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港口社区网络平台</a:t>
                      </a:r>
                      <a:r>
                        <a:rPr lang="en-US" sz="2400" dirty="0" smtClean="0"/>
                        <a:t>PORTNET</a:t>
                      </a:r>
                      <a:endParaRPr lang="zh-CN" altLang="en-US" sz="24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香港港</a:t>
                      </a:r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贸易通平台（</a:t>
                      </a:r>
                      <a:r>
                        <a:rPr lang="en-US" sz="2400" dirty="0" err="1" smtClean="0"/>
                        <a:t>Tradelink</a:t>
                      </a:r>
                      <a:r>
                        <a:rPr lang="zh-CN" altLang="en-US" sz="2400" dirty="0" smtClean="0"/>
                        <a:t>）</a:t>
                      </a:r>
                      <a:endParaRPr lang="zh-CN" altLang="en-US" sz="24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……</a:t>
                      </a:r>
                      <a:endParaRPr lang="zh-CN" altLang="en-US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25747" y="2571744"/>
            <a:ext cx="22733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2400" dirty="0" smtClean="0">
                <a:solidFill>
                  <a:schemeClr val="tx1"/>
                </a:solidFill>
              </a:rPr>
              <a:t>世界大港实例</a:t>
            </a:r>
            <a:endParaRPr lang="en-US" altLang="zh-CN" sz="2400" dirty="0" smtClean="0">
              <a:solidFill>
                <a:schemeClr val="tx1"/>
              </a:solidFill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428596" y="2826435"/>
            <a:ext cx="821537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Calibri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Calibri" pitchFamily="34" charset="0"/>
              </a:rPr>
              <a:t>打造协同互动的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Calibri" pitchFamily="34" charset="0"/>
              </a:rPr>
              <a:t>全国水运行业综合信息平台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Calibri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Calibri" pitchFamily="34" charset="0"/>
              </a:rPr>
              <a:t>推进交通口岸“单一窗口”体系建设的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Calibri" pitchFamily="34" charset="0"/>
              </a:rPr>
              <a:t>交通电子口岸系统工程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Calibri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Calibri" pitchFamily="34" charset="0"/>
              </a:rPr>
              <a:t>以多式联运综合运输体系建设为核心的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Calibri" pitchFamily="34" charset="0"/>
              </a:rPr>
              <a:t>国家海铁联运示范应用工程</a:t>
            </a:r>
            <a:r>
              <a:rPr lang="zh-CN" sz="2000" dirty="0" smtClean="0">
                <a:solidFill>
                  <a:schemeClr val="tx1"/>
                </a:solidFill>
                <a:cs typeface="Calibri" pitchFamily="34" charset="0"/>
              </a:rPr>
              <a:t>等</a:t>
            </a:r>
            <a:r>
              <a:rPr lang="zh-CN" altLang="en-US" sz="2000" dirty="0" smtClean="0">
                <a:solidFill>
                  <a:schemeClr val="tx1"/>
                </a:solidFill>
                <a:cs typeface="Calibri" pitchFamily="34" charset="0"/>
              </a:rPr>
              <a:t>。</a:t>
            </a:r>
            <a:endParaRPr lang="zh-CN" sz="2000" dirty="0" smtClean="0">
              <a:solidFill>
                <a:schemeClr val="tx1"/>
              </a:solidFill>
              <a:cs typeface="Calibri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7158" y="2928934"/>
            <a:ext cx="2273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chemeClr val="tx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2400" dirty="0" smtClean="0">
                <a:solidFill>
                  <a:schemeClr val="tx1"/>
                </a:solidFill>
              </a:rPr>
              <a:t>国内发展情况</a:t>
            </a:r>
            <a:endParaRPr lang="en-US" altLang="zh-CN" sz="2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5" grpId="0"/>
    </p:bldLst>
  </p:timing>
</p:sld>
</file>

<file path=ppt/theme/theme1.xml><?xml version="1.0" encoding="utf-8"?>
<a:theme xmlns:a="http://schemas.openxmlformats.org/drawingml/2006/main" name="c029TGp_general_diagram_v2">
  <a:themeElements>
    <a:clrScheme name="c029TGp_general_diagram_v2 1">
      <a:dk1>
        <a:srgbClr val="003366"/>
      </a:dk1>
      <a:lt1>
        <a:srgbClr val="FFFFFF"/>
      </a:lt1>
      <a:dk2>
        <a:srgbClr val="000000"/>
      </a:dk2>
      <a:lt2>
        <a:srgbClr val="C0C0C0"/>
      </a:lt2>
      <a:accent1>
        <a:srgbClr val="3556A7"/>
      </a:accent1>
      <a:accent2>
        <a:srgbClr val="C78DD7"/>
      </a:accent2>
      <a:accent3>
        <a:srgbClr val="FFFFFF"/>
      </a:accent3>
      <a:accent4>
        <a:srgbClr val="002A56"/>
      </a:accent4>
      <a:accent5>
        <a:srgbClr val="AEB4D0"/>
      </a:accent5>
      <a:accent6>
        <a:srgbClr val="B47FC3"/>
      </a:accent6>
      <a:hlink>
        <a:srgbClr val="3197BB"/>
      </a:hlink>
      <a:folHlink>
        <a:srgbClr val="878FA5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 xmlns="">
              <a:solidFill>
                <a:srgbClr val="CCFFFF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kx="-3284103" algn="br" rotWithShape="0">
                  <a:schemeClr val="bg2">
                    <a:alpha val="50000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 xmlns="">
              <a:solidFill>
                <a:srgbClr val="CCFFFF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kx="-3284103" algn="br" rotWithShape="0">
                  <a:schemeClr val="bg2">
                    <a:alpha val="50000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lnDef>
  </a:objectDefaults>
  <a:extraClrSchemeLst>
    <a:extraClrScheme>
      <a:clrScheme name="c029TGp_general_diagram_v2 1">
        <a:dk1>
          <a:srgbClr val="003366"/>
        </a:dk1>
        <a:lt1>
          <a:srgbClr val="FFFFFF"/>
        </a:lt1>
        <a:dk2>
          <a:srgbClr val="000000"/>
        </a:dk2>
        <a:lt2>
          <a:srgbClr val="C0C0C0"/>
        </a:lt2>
        <a:accent1>
          <a:srgbClr val="3556A7"/>
        </a:accent1>
        <a:accent2>
          <a:srgbClr val="C78DD7"/>
        </a:accent2>
        <a:accent3>
          <a:srgbClr val="FFFFFF"/>
        </a:accent3>
        <a:accent4>
          <a:srgbClr val="002A56"/>
        </a:accent4>
        <a:accent5>
          <a:srgbClr val="AEB4D0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029TGp_general_diagram_v2 2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399D72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ECCBC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029TGp_general_diagram_v2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1B9AD9"/>
        </a:accent1>
        <a:accent2>
          <a:srgbClr val="E4A04E"/>
        </a:accent2>
        <a:accent3>
          <a:srgbClr val="FFFFFF"/>
        </a:accent3>
        <a:accent4>
          <a:srgbClr val="174578"/>
        </a:accent4>
        <a:accent5>
          <a:srgbClr val="ABCAE9"/>
        </a:accent5>
        <a:accent6>
          <a:srgbClr val="CF9146"/>
        </a:accent6>
        <a:hlink>
          <a:srgbClr val="66CC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029TGp_general_diagram_v2">
  <a:themeElements>
    <a:clrScheme name="1_c029TGp_general_diagram_v2 3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1B9AD9"/>
      </a:accent1>
      <a:accent2>
        <a:srgbClr val="E4A04E"/>
      </a:accent2>
      <a:accent3>
        <a:srgbClr val="FFFFFF"/>
      </a:accent3>
      <a:accent4>
        <a:srgbClr val="174578"/>
      </a:accent4>
      <a:accent5>
        <a:srgbClr val="ABCAE9"/>
      </a:accent5>
      <a:accent6>
        <a:srgbClr val="CF9146"/>
      </a:accent6>
      <a:hlink>
        <a:srgbClr val="66CCFF"/>
      </a:hlink>
      <a:folHlink>
        <a:srgbClr val="969696"/>
      </a:folHlink>
    </a:clrScheme>
    <a:fontScheme name="1_c029TGp_general_diagram_v2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 xmlns="">
              <a:solidFill>
                <a:srgbClr val="CCFFFF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kx="-3284103" algn="br" rotWithShape="0">
                  <a:schemeClr val="bg2">
                    <a:alpha val="50000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 xmlns="">
              <a:solidFill>
                <a:srgbClr val="CCFFFF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kx="-3284103" algn="br" rotWithShape="0">
                  <a:schemeClr val="bg2">
                    <a:alpha val="50000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lnDef>
  </a:objectDefaults>
  <a:extraClrSchemeLst>
    <a:extraClrScheme>
      <a:clrScheme name="1_c029TGp_general_diagram_v2 1">
        <a:dk1>
          <a:srgbClr val="003366"/>
        </a:dk1>
        <a:lt1>
          <a:srgbClr val="FFFFFF"/>
        </a:lt1>
        <a:dk2>
          <a:srgbClr val="000000"/>
        </a:dk2>
        <a:lt2>
          <a:srgbClr val="C0C0C0"/>
        </a:lt2>
        <a:accent1>
          <a:srgbClr val="3556A7"/>
        </a:accent1>
        <a:accent2>
          <a:srgbClr val="C78DD7"/>
        </a:accent2>
        <a:accent3>
          <a:srgbClr val="FFFFFF"/>
        </a:accent3>
        <a:accent4>
          <a:srgbClr val="002A56"/>
        </a:accent4>
        <a:accent5>
          <a:srgbClr val="AEB4D0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9TGp_general_diagram_v2 2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399D72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ECCBC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9TGp_general_diagram_v2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1B9AD9"/>
        </a:accent1>
        <a:accent2>
          <a:srgbClr val="E4A04E"/>
        </a:accent2>
        <a:accent3>
          <a:srgbClr val="FFFFFF"/>
        </a:accent3>
        <a:accent4>
          <a:srgbClr val="174578"/>
        </a:accent4>
        <a:accent5>
          <a:srgbClr val="ABCAE9"/>
        </a:accent5>
        <a:accent6>
          <a:srgbClr val="CF9146"/>
        </a:accent6>
        <a:hlink>
          <a:srgbClr val="66CC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029TGp_general_diagram_v2 1">
    <a:dk1>
      <a:srgbClr val="003366"/>
    </a:dk1>
    <a:lt1>
      <a:srgbClr val="FFFFFF"/>
    </a:lt1>
    <a:dk2>
      <a:srgbClr val="000000"/>
    </a:dk2>
    <a:lt2>
      <a:srgbClr val="C0C0C0"/>
    </a:lt2>
    <a:accent1>
      <a:srgbClr val="3556A7"/>
    </a:accent1>
    <a:accent2>
      <a:srgbClr val="C78DD7"/>
    </a:accent2>
    <a:accent3>
      <a:srgbClr val="FFFFFF"/>
    </a:accent3>
    <a:accent4>
      <a:srgbClr val="002A56"/>
    </a:accent4>
    <a:accent5>
      <a:srgbClr val="AEB4D0"/>
    </a:accent5>
    <a:accent6>
      <a:srgbClr val="B47FC3"/>
    </a:accent6>
    <a:hlink>
      <a:srgbClr val="3197BB"/>
    </a:hlink>
    <a:folHlink>
      <a:srgbClr val="878FA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十二五交通信息化重大工程总体4-2汇报</Template>
  <TotalTime>10905</TotalTime>
  <Pages>0</Pages>
  <Words>1439</Words>
  <Characters>0</Characters>
  <Application>Microsoft Office PowerPoint</Application>
  <DocSecurity>0</DocSecurity>
  <PresentationFormat>全屏显示(4:3)</PresentationFormat>
  <Lines>0</Lines>
  <Paragraphs>172</Paragraphs>
  <Slides>24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c029TGp_general_diagram_v2</vt:lpstr>
      <vt:lpstr>1_c029TGp_general_diagram_v2</vt:lpstr>
      <vt:lpstr>以信息化为引领 促进智慧型港口建设</vt:lpstr>
      <vt:lpstr>主要内容</vt:lpstr>
      <vt:lpstr>引   论</vt:lpstr>
      <vt:lpstr>引  论</vt:lpstr>
      <vt:lpstr>第一部分   港口信息化历程回顾 </vt:lpstr>
      <vt:lpstr>幻灯片 6</vt:lpstr>
      <vt:lpstr>第二部分   未来港口信息化发展趋势  </vt:lpstr>
      <vt:lpstr>未来港口信息化发展——五大趋势</vt:lpstr>
      <vt:lpstr>未来港口信息化发展趋势</vt:lpstr>
      <vt:lpstr>未来港口信息化发展趋势</vt:lpstr>
      <vt:lpstr>未来港口信息化发展趋势</vt:lpstr>
      <vt:lpstr>未来港口信息化发展趋势</vt:lpstr>
      <vt:lpstr>幻灯片 13</vt:lpstr>
      <vt:lpstr>港口行业发展态势</vt:lpstr>
      <vt:lpstr>智慧型港口（Smart Port）是什么？</vt:lpstr>
      <vt:lpstr>未来智慧型港口包含什么？</vt:lpstr>
      <vt:lpstr>未来港口发展态势</vt:lpstr>
      <vt:lpstr>我院近年来的相关科研工作</vt:lpstr>
      <vt:lpstr>我院近年来的相关科研工作</vt:lpstr>
      <vt:lpstr>幻灯片 20</vt:lpstr>
      <vt:lpstr>未来港口信息化战略构想</vt:lpstr>
      <vt:lpstr>幻灯片 22</vt:lpstr>
      <vt:lpstr>总  结</vt:lpstr>
      <vt:lpstr>幻灯片 24</vt:lpstr>
    </vt:vector>
  </TitlesOfParts>
  <Manager/>
  <Company/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信息化引领智慧港口建设</dc:title>
  <dc:subject/>
  <dc:creator>LuoBC</dc:creator>
  <cp:keywords/>
  <dc:description/>
  <cp:lastModifiedBy>史世武</cp:lastModifiedBy>
  <cp:revision>870</cp:revision>
  <cp:lastPrinted>1899-12-30T00:00:00Z</cp:lastPrinted>
  <dcterms:created xsi:type="dcterms:W3CDTF">2006-06-20T06:26:57Z</dcterms:created>
  <dcterms:modified xsi:type="dcterms:W3CDTF">2013-09-11T06:41:34Z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2052-6.6.0.2671</vt:lpwstr>
  </property>
</Properties>
</file>